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tiff" ContentType="image/tif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7" r:id="rId18"/>
    <p:sldId id="288" r:id="rId19"/>
    <p:sldId id="286" r:id="rId20"/>
    <p:sldId id="28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77" autoAdjust="0"/>
    <p:restoredTop sz="96048" autoAdjust="0"/>
  </p:normalViewPr>
  <p:slideViewPr>
    <p:cSldViewPr>
      <p:cViewPr varScale="1">
        <p:scale>
          <a:sx n="62" d="100"/>
          <a:sy n="62" d="100"/>
        </p:scale>
        <p:origin x="-15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9F2F6E9-90CE-46D9-B6C6-375B6E7B9BFF}" type="datetimeFigureOut">
              <a:rPr lang="en-US"/>
              <a:pPr>
                <a:defRPr/>
              </a:pPr>
              <a:t>3/3/14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E54E50-92DA-48A1-9C07-FEBC1FD425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53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29655A-5D34-43B6-9AF0-6531498A2DFD}" type="slidenum">
              <a:rPr lang="en-US">
                <a:latin typeface="Arial" pitchFamily="-72" charset="0"/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Arial" pitchFamily="-72" charset="0"/>
              <a:ea typeface="ＭＳ Ｐゴシック" pitchFamily="-72" charset="-128"/>
              <a:cs typeface="ＭＳ Ｐゴシック" pitchFamily="-72" charset="-128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0B8B3-5EE1-49E9-9BD5-8B452CB61A9E}" type="datetimeFigureOut">
              <a:rPr lang="en-US"/>
              <a:pPr>
                <a:defRPr/>
              </a:pPr>
              <a:t>3/3/14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F0F8D-7EAF-43D8-B70D-7D903172E5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D9EAB-465F-42CE-B708-D0489D2616B8}" type="datetimeFigureOut">
              <a:rPr lang="en-US"/>
              <a:pPr>
                <a:defRPr/>
              </a:pPr>
              <a:t>3/3/14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7E088-F859-4F8F-BFD1-E42BBC51F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59280-7BC0-4A70-A06B-A8DF003EC914}" type="datetimeFigureOut">
              <a:rPr lang="en-US"/>
              <a:pPr>
                <a:defRPr/>
              </a:pPr>
              <a:t>3/3/14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9953F-A171-4FC7-AC0F-62BFD2C572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844C-9B34-41D0-9038-393348B6285F}" type="datetimeFigureOut">
              <a:rPr lang="en-US"/>
              <a:pPr>
                <a:defRPr/>
              </a:pPr>
              <a:t>3/3/14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0DDA-D073-4DE4-8C3F-B1DC4C16CC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2E3B-80A2-40EB-83AB-223D525E1FB8}" type="datetimeFigureOut">
              <a:rPr lang="en-US"/>
              <a:pPr>
                <a:defRPr/>
              </a:pPr>
              <a:t>3/3/14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E9739-D326-4404-827E-E51736AFA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B06E-7C98-4C25-9951-29F10B688F7F}" type="datetimeFigureOut">
              <a:rPr lang="en-US"/>
              <a:pPr>
                <a:defRPr/>
              </a:pPr>
              <a:t>3/3/14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72DB-7829-4368-AC68-38BA48E34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007E-63EA-48E4-985E-43EC644CA047}" type="datetimeFigureOut">
              <a:rPr lang="en-US"/>
              <a:pPr>
                <a:defRPr/>
              </a:pPr>
              <a:t>3/3/14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39D2-E316-4F66-8B25-FA442DE569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F3D2-519C-48D6-AE3E-4467D4D28C48}" type="datetimeFigureOut">
              <a:rPr lang="en-US"/>
              <a:pPr>
                <a:defRPr/>
              </a:pPr>
              <a:t>3/3/14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EF76C-8C48-416F-BDF0-F27B6D2C81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25BD8-C69B-40C3-8CC1-1ED737AD8AF0}" type="datetimeFigureOut">
              <a:rPr lang="en-US"/>
              <a:pPr>
                <a:defRPr/>
              </a:pPr>
              <a:t>3/3/14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05A7-D7EB-4B2D-AF7D-CFCCB96B54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A56E2-EF18-4397-9CAA-DDC89559A1F8}" type="datetimeFigureOut">
              <a:rPr lang="en-US"/>
              <a:pPr>
                <a:defRPr/>
              </a:pPr>
              <a:t>3/3/14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8E449-A6E9-4CC5-8039-1B7A15A9B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984B5-6C46-4873-B9EB-C5C7A796BA16}" type="datetimeFigureOut">
              <a:rPr lang="en-US"/>
              <a:pPr>
                <a:defRPr/>
              </a:pPr>
              <a:t>3/3/14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F3B7-0B04-4E08-9B76-1760F1C785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822B505-13FB-4453-AB8A-54786716B4D8}" type="datetimeFigureOut">
              <a:rPr lang="en-US"/>
              <a:pPr>
                <a:defRPr/>
              </a:pPr>
              <a:t>3/3/14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A552549-563D-4C52-BD5A-51E9291CA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tif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2.gif"/><Relationship Id="rId5" Type="http://schemas.openxmlformats.org/officeDocument/2006/relationships/image" Target="../media/image6.gif"/><Relationship Id="rId6" Type="http://schemas.openxmlformats.org/officeDocument/2006/relationships/image" Target="../media/image7.gif"/><Relationship Id="rId7" Type="http://schemas.openxmlformats.org/officeDocument/2006/relationships/image" Target="../media/image8.gif"/><Relationship Id="rId8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2.gif"/><Relationship Id="rId5" Type="http://schemas.openxmlformats.org/officeDocument/2006/relationships/image" Target="../media/image6.gif"/><Relationship Id="rId6" Type="http://schemas.openxmlformats.org/officeDocument/2006/relationships/image" Target="../media/image7.gif"/><Relationship Id="rId7" Type="http://schemas.openxmlformats.org/officeDocument/2006/relationships/image" Target="../media/image8.gif"/><Relationship Id="rId8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boriginal Serif" pitchFamily="-72" charset="0"/>
                <a:ea typeface="Plantagenet Cherokee" pitchFamily="-72" charset="0"/>
                <a:cs typeface="Plantagenet Cherokee" pitchFamily="-72" charset="0"/>
              </a:rPr>
              <a:t>ᏣᎳᎩ</a:t>
            </a:r>
            <a:r>
              <a:rPr lang="en-US" dirty="0" smtClean="0">
                <a:latin typeface="Aboriginal Serif" pitchFamily="-72" charset="0"/>
              </a:rPr>
              <a:t> </a:t>
            </a:r>
            <a:r>
              <a:rPr lang="en-US" dirty="0" err="1" smtClean="0">
                <a:latin typeface="Aboriginal Serif" pitchFamily="-72" charset="0"/>
                <a:ea typeface="Plantagenet Cherokee" pitchFamily="-72" charset="0"/>
                <a:cs typeface="Plantagenet Cherokee" pitchFamily="-72" charset="0"/>
              </a:rPr>
              <a:t>ᎦᏬᏂᎯᏍᏗ</a:t>
            </a:r>
            <a:r>
              <a:rPr lang="en-US" dirty="0" smtClean="0">
                <a:latin typeface="Aboriginal Serif" pitchFamily="-72" charset="0"/>
              </a:rPr>
              <a:t> 132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Aboriginal Serif"/>
                <a:cs typeface="Aboriginal Serif"/>
              </a:rPr>
              <a:t>ᎤᎾᏙᏓᏉᏅᎢ, </a:t>
            </a:r>
            <a:r>
              <a:rPr lang="en-US">
                <a:solidFill>
                  <a:schemeClr val="tx1"/>
                </a:solidFill>
                <a:latin typeface="Aboriginal Serif"/>
                <a:cs typeface="Aboriginal Serif"/>
              </a:rPr>
              <a:t>ᎠᏅᏱ</a:t>
            </a:r>
            <a:r>
              <a:rPr lang="en-US" dirty="0" smtClean="0">
                <a:solidFill>
                  <a:schemeClr val="tx1"/>
                </a:solidFill>
                <a:latin typeface="Aboriginal Serif"/>
                <a:cs typeface="Aboriginal Serif"/>
              </a:rPr>
              <a:t>  3, 2014</a:t>
            </a:r>
            <a:endParaRPr lang="en-US" dirty="0">
              <a:solidFill>
                <a:schemeClr val="tx1"/>
              </a:solidFill>
              <a:latin typeface="Aboriginal Serif"/>
              <a:cs typeface="Aboriginal Serif"/>
            </a:endParaRPr>
          </a:p>
        </p:txBody>
      </p:sp>
      <p:pic>
        <p:nvPicPr>
          <p:cNvPr id="14339" name="Picture 4" descr="CherLangShield200p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57200"/>
            <a:ext cx="1905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Agoliyea.</a:t>
            </a:r>
          </a:p>
        </p:txBody>
      </p:sp>
      <p:pic>
        <p:nvPicPr>
          <p:cNvPr id="5" name="Picture 4" descr="AgoliyeaDF1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44" y="764704"/>
            <a:ext cx="5131040" cy="566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3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Tsi-/G- Set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Present:</a:t>
            </a:r>
          </a:p>
          <a:p>
            <a:pPr marL="0" indent="0">
              <a:buNone/>
            </a:pPr>
            <a:r>
              <a:rPr lang="en-US"/>
              <a:t>Agoliyea.		He is reading.</a:t>
            </a:r>
          </a:p>
          <a:p>
            <a:pPr marL="0" indent="0">
              <a:buNone/>
            </a:pPr>
            <a:r>
              <a:rPr lang="en-US"/>
              <a:t>Tsigoliyea.		I am reading.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Imperfective Habitual:</a:t>
            </a:r>
          </a:p>
          <a:p>
            <a:pPr marL="0" indent="0">
              <a:buNone/>
            </a:pPr>
            <a:r>
              <a:rPr lang="en-US"/>
              <a:t>Agoliyesgoi.	He reads.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Immediate Command:</a:t>
            </a:r>
          </a:p>
          <a:p>
            <a:pPr marL="0" indent="0">
              <a:buNone/>
            </a:pPr>
            <a:r>
              <a:rPr lang="en-US"/>
              <a:t>Higoliya!		Read!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9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Days of the Week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'Whoa, it's Monday.'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Unadodagwonv'i</a:t>
            </a:r>
          </a:p>
          <a:p>
            <a:pPr marL="0" indent="0">
              <a:buNone/>
            </a:pPr>
            <a:r>
              <a:rPr lang="en-US"/>
              <a:t>ᎤᎾᏙᏓᏉᏅᎢ</a:t>
            </a:r>
          </a:p>
          <a:p>
            <a:pPr marL="0" indent="0">
              <a:buNone/>
            </a:pPr>
            <a:r>
              <a:rPr lang="en-US"/>
              <a:t>Alt:  dodagwonv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Do iyusdi hadvnehoi Unadodagwonvi?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9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ᎤᎾᏙᏓᏉᏅᎢ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Nigohilv Unadodagwonvi</a:t>
            </a:r>
          </a:p>
          <a:p>
            <a:pPr marL="0" indent="0">
              <a:buNone/>
            </a:pPr>
            <a:r>
              <a:rPr lang="en-US"/>
              <a:t>gadawosgoi.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Always on Monday</a:t>
            </a:r>
          </a:p>
          <a:p>
            <a:pPr marL="0" indent="0">
              <a:buNone/>
            </a:pPr>
            <a:r>
              <a:rPr lang="en-US"/>
              <a:t>I swim.</a:t>
            </a:r>
          </a:p>
        </p:txBody>
      </p:sp>
      <p:pic>
        <p:nvPicPr>
          <p:cNvPr id="4" name="Picture 3" descr="SwimTBeltActBng0201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132856"/>
            <a:ext cx="4932040" cy="137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839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Adawoa.</a:t>
            </a:r>
          </a:p>
        </p:txBody>
      </p:sp>
      <p:pic>
        <p:nvPicPr>
          <p:cNvPr id="4" name="Picture 3" descr="AdawoaDF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268760"/>
            <a:ext cx="6629602" cy="514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65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Tsi-/G- Set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Present:</a:t>
            </a:r>
          </a:p>
          <a:p>
            <a:pPr marL="0" indent="0">
              <a:buNone/>
            </a:pPr>
            <a:r>
              <a:rPr lang="en-US"/>
              <a:t>Adawoa.		She is swimming.</a:t>
            </a:r>
          </a:p>
          <a:p>
            <a:pPr marL="0" indent="0">
              <a:buNone/>
            </a:pPr>
            <a:r>
              <a:rPr lang="en-US"/>
              <a:t>Gadawoa.		I am swimming.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Imperfective Habitual:</a:t>
            </a:r>
          </a:p>
          <a:p>
            <a:pPr marL="0" indent="0">
              <a:buNone/>
            </a:pPr>
            <a:r>
              <a:rPr lang="en-US"/>
              <a:t>Adawosgoi.		She swims.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Immediate Command:</a:t>
            </a:r>
          </a:p>
          <a:p>
            <a:pPr marL="0" indent="0">
              <a:buNone/>
            </a:pPr>
            <a:r>
              <a:rPr lang="en-US"/>
              <a:t>Hadawotsa!	Swim!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69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Days of the Week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Brainstorm sound mnemonic.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Tsungilosdi</a:t>
            </a:r>
          </a:p>
          <a:p>
            <a:pPr marL="0" indent="0">
              <a:buNone/>
            </a:pPr>
            <a:r>
              <a:rPr lang="en-US"/>
              <a:t>ᏧᎾᎩᎶᏍᏗ</a:t>
            </a:r>
          </a:p>
          <a:p>
            <a:pPr marL="0" indent="0">
              <a:buNone/>
            </a:pPr>
            <a:r>
              <a:rPr lang="en-US"/>
              <a:t>wash day; Archaic:  hisgine iga 'fifth day'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Do iyusdi hadvnehoi Tsungilosdi?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1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ᏧᎾᎩᎶᏍᏗ   Laundry Day</a:t>
            </a:r>
            <a:endParaRPr lang="en-US"/>
          </a:p>
        </p:txBody>
      </p:sp>
      <p:pic>
        <p:nvPicPr>
          <p:cNvPr id="5" name="Picture 4" descr="DekgiloaDF79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46945"/>
            <a:ext cx="6264696" cy="503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237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Nihi nigada nogwu.</a:t>
            </a:r>
          </a:p>
        </p:txBody>
      </p:sp>
      <p:pic>
        <p:nvPicPr>
          <p:cNvPr id="4" name="Picture 3" descr="EatMealTBeltActBng0201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1008"/>
            <a:ext cx="2862885" cy="1989582"/>
          </a:xfrm>
          <a:prstGeom prst="rect">
            <a:avLst/>
          </a:prstGeom>
        </p:spPr>
      </p:pic>
      <p:pic>
        <p:nvPicPr>
          <p:cNvPr id="5" name="Picture 4" descr="DanceTBeltActBng02011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136338" cy="2742952"/>
          </a:xfrm>
          <a:prstGeom prst="rect">
            <a:avLst/>
          </a:prstGeom>
        </p:spPr>
      </p:pic>
      <p:pic>
        <p:nvPicPr>
          <p:cNvPr id="6" name="Picture 5" descr="DrinkTBeltActBng020112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196752"/>
            <a:ext cx="2319391" cy="2304256"/>
          </a:xfrm>
          <a:prstGeom prst="rect">
            <a:avLst/>
          </a:prstGeom>
        </p:spPr>
      </p:pic>
      <p:pic>
        <p:nvPicPr>
          <p:cNvPr id="7" name="Picture 6" descr="ReadTBeltActBng020112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068960"/>
            <a:ext cx="2336287" cy="2160240"/>
          </a:xfrm>
          <a:prstGeom prst="rect">
            <a:avLst/>
          </a:prstGeom>
        </p:spPr>
      </p:pic>
      <p:pic>
        <p:nvPicPr>
          <p:cNvPr id="8" name="Picture 7" descr="SleepTBeltActBng020112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3580675" cy="1604481"/>
          </a:xfrm>
          <a:prstGeom prst="rect">
            <a:avLst/>
          </a:prstGeom>
        </p:spPr>
      </p:pic>
      <p:pic>
        <p:nvPicPr>
          <p:cNvPr id="9" name="Picture 8" descr="stand1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1612946" cy="2016182"/>
          </a:xfrm>
          <a:prstGeom prst="rect">
            <a:avLst/>
          </a:prstGeom>
        </p:spPr>
      </p:pic>
      <p:pic>
        <p:nvPicPr>
          <p:cNvPr id="10" name="Picture 9" descr="SwimTBeltActBng020112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301208"/>
            <a:ext cx="4932040" cy="137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06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Days of the Week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Taline Iga	ᏔᎵᏁ ᎢᎦ	second day	Tuesday</a:t>
            </a:r>
          </a:p>
          <a:p>
            <a:pPr marL="0" indent="0">
              <a:buNone/>
            </a:pPr>
            <a:r>
              <a:rPr lang="en-US"/>
              <a:t>Tsoine Iga	ᏦᎢᏁ ᎢᎦ	third day	Wednesday</a:t>
            </a:r>
          </a:p>
          <a:p>
            <a:pPr marL="0" indent="0">
              <a:buNone/>
            </a:pPr>
            <a:r>
              <a:rPr lang="en-US"/>
              <a:t>Nvgine Iga	ᏅᎩᏁ ᎢᎦ	fourth day	Thursday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Do iyusdi hadvnehoi Taline Iga?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76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Days of the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'Gwee!  It's Saturday!'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Unadodagwidena</a:t>
            </a:r>
          </a:p>
          <a:p>
            <a:pPr marL="0" indent="0">
              <a:buNone/>
            </a:pPr>
            <a:r>
              <a:rPr lang="en-US"/>
              <a:t>ᎤᎾᏙᏓᏈᏕᎾ </a:t>
            </a:r>
          </a:p>
          <a:p>
            <a:pPr marL="0" indent="0">
              <a:buNone/>
            </a:pPr>
            <a:r>
              <a:rPr lang="en-US"/>
              <a:t>Alt:  dodagwiden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Do iyusdi hadvnehoi Unadodagwidena?</a:t>
            </a:r>
          </a:p>
          <a:p>
            <a:pPr marL="0" indent="0">
              <a:buNone/>
            </a:pPr>
            <a:r>
              <a:rPr lang="en-US"/>
              <a:t>What do you do on Saturday?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48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Nihi nigada nogwu.</a:t>
            </a:r>
          </a:p>
        </p:txBody>
      </p:sp>
      <p:pic>
        <p:nvPicPr>
          <p:cNvPr id="4" name="Picture 3" descr="EatMealTBeltActBng0201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1008"/>
            <a:ext cx="2862885" cy="1989582"/>
          </a:xfrm>
          <a:prstGeom prst="rect">
            <a:avLst/>
          </a:prstGeom>
        </p:spPr>
      </p:pic>
      <p:pic>
        <p:nvPicPr>
          <p:cNvPr id="5" name="Picture 4" descr="DanceTBeltActBng02011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48680"/>
            <a:ext cx="2136338" cy="2742952"/>
          </a:xfrm>
          <a:prstGeom prst="rect">
            <a:avLst/>
          </a:prstGeom>
        </p:spPr>
      </p:pic>
      <p:pic>
        <p:nvPicPr>
          <p:cNvPr id="6" name="Picture 5" descr="DrinkTBeltActBng020112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196752"/>
            <a:ext cx="2319391" cy="2304256"/>
          </a:xfrm>
          <a:prstGeom prst="rect">
            <a:avLst/>
          </a:prstGeom>
        </p:spPr>
      </p:pic>
      <p:pic>
        <p:nvPicPr>
          <p:cNvPr id="7" name="Picture 6" descr="ReadTBeltActBng020112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068960"/>
            <a:ext cx="2336287" cy="2160240"/>
          </a:xfrm>
          <a:prstGeom prst="rect">
            <a:avLst/>
          </a:prstGeom>
        </p:spPr>
      </p:pic>
      <p:pic>
        <p:nvPicPr>
          <p:cNvPr id="8" name="Picture 7" descr="SleepTBeltActBng020112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077072"/>
            <a:ext cx="3580675" cy="1604481"/>
          </a:xfrm>
          <a:prstGeom prst="rect">
            <a:avLst/>
          </a:prstGeom>
        </p:spPr>
      </p:pic>
      <p:pic>
        <p:nvPicPr>
          <p:cNvPr id="9" name="Picture 8" descr="stand1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1612946" cy="2016182"/>
          </a:xfrm>
          <a:prstGeom prst="rect">
            <a:avLst/>
          </a:prstGeom>
        </p:spPr>
      </p:pic>
      <p:pic>
        <p:nvPicPr>
          <p:cNvPr id="10" name="Picture 9" descr="SwimTBeltActBng020112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301208"/>
            <a:ext cx="4932040" cy="137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83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ᎤᎾᏙᏓᏈᏕᎾ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Nigohilv Unadodagwidena</a:t>
            </a:r>
          </a:p>
          <a:p>
            <a:pPr marL="0" indent="0">
              <a:buNone/>
            </a:pPr>
            <a:r>
              <a:rPr lang="en-US"/>
              <a:t>unvdi gaditasgoi.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Always on Saturday</a:t>
            </a:r>
          </a:p>
          <a:p>
            <a:pPr marL="0" indent="0">
              <a:buNone/>
            </a:pPr>
            <a:r>
              <a:rPr lang="en-US"/>
              <a:t>I drink milk. </a:t>
            </a:r>
          </a:p>
        </p:txBody>
      </p:sp>
      <p:pic>
        <p:nvPicPr>
          <p:cNvPr id="5" name="Picture 4" descr="DrinkTBeltActBng0201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32656"/>
            <a:ext cx="3596484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9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atMealTBeltActBng0201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852936"/>
            <a:ext cx="2862885" cy="19895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Nihi nigada nogwu.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Do iyusdi itsadvnehoi unadodagwidena?</a:t>
            </a:r>
          </a:p>
          <a:p>
            <a:pPr marL="0" indent="0">
              <a:buNone/>
            </a:pPr>
            <a:r>
              <a:rPr lang="en-US"/>
              <a:t>Take a few minutes and ask and answer.</a:t>
            </a:r>
          </a:p>
          <a:p>
            <a:pPr marL="0" indent="0">
              <a:buNone/>
            </a:pPr>
            <a:r>
              <a:rPr lang="en-US"/>
              <a:t>Galsgisgoi.</a:t>
            </a:r>
          </a:p>
          <a:p>
            <a:pPr marL="0" indent="0">
              <a:buNone/>
            </a:pPr>
            <a:r>
              <a:rPr lang="en-US"/>
              <a:t>Galsdayvhvsgoi.</a:t>
            </a:r>
          </a:p>
          <a:p>
            <a:pPr marL="0" indent="0">
              <a:buNone/>
            </a:pPr>
            <a:r>
              <a:rPr lang="en-US"/>
              <a:t>Gaditasgoi</a:t>
            </a:r>
          </a:p>
        </p:txBody>
      </p:sp>
      <p:pic>
        <p:nvPicPr>
          <p:cNvPr id="4" name="Picture 3" descr="DanceTBeltActBng02011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926408"/>
            <a:ext cx="2136338" cy="2742952"/>
          </a:xfrm>
          <a:prstGeom prst="rect">
            <a:avLst/>
          </a:prstGeom>
        </p:spPr>
      </p:pic>
      <p:pic>
        <p:nvPicPr>
          <p:cNvPr id="6" name="Picture 5" descr="DrinkTBeltActBng020112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780928"/>
            <a:ext cx="2319391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2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Alsdayvhvsga.</a:t>
            </a:r>
          </a:p>
        </p:txBody>
      </p:sp>
      <p:pic>
        <p:nvPicPr>
          <p:cNvPr id="4" name="Content Placeholder 3" descr="AlsdayvhvsgaDF4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41" b="15841"/>
          <a:stretch>
            <a:fillRect/>
          </a:stretch>
        </p:blipFill>
        <p:spPr>
          <a:xfrm>
            <a:off x="467544" y="1340767"/>
            <a:ext cx="8136904" cy="4474983"/>
          </a:xfrm>
        </p:spPr>
      </p:pic>
    </p:spTree>
    <p:extLst>
      <p:ext uri="{BB962C8B-B14F-4D97-AF65-F5344CB8AC3E}">
        <p14:creationId xmlns:p14="http://schemas.microsoft.com/office/powerpoint/2010/main" val="106654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Tsi-/G- Set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Present:</a:t>
            </a:r>
          </a:p>
          <a:p>
            <a:pPr marL="0" indent="0">
              <a:buNone/>
            </a:pPr>
            <a:r>
              <a:rPr lang="en-US"/>
              <a:t>Alsdayvhvsga.	She is eating a meal.</a:t>
            </a:r>
          </a:p>
          <a:p>
            <a:pPr marL="0" indent="0">
              <a:buNone/>
            </a:pPr>
            <a:r>
              <a:rPr lang="en-US"/>
              <a:t>Galsdayvhvsga.	I am eating a meal.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Imperfective Habitual:</a:t>
            </a:r>
          </a:p>
          <a:p>
            <a:pPr marL="0" indent="0">
              <a:buNone/>
            </a:pPr>
            <a:r>
              <a:rPr lang="en-US"/>
              <a:t>Alsdayvhvsgoi.	He eats a meal.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Immediate Command:</a:t>
            </a:r>
          </a:p>
          <a:p>
            <a:pPr marL="0" indent="0">
              <a:buNone/>
            </a:pPr>
            <a:r>
              <a:rPr lang="en-US"/>
              <a:t>Halsdayvhvga!	Eat a meal!</a:t>
            </a:r>
          </a:p>
        </p:txBody>
      </p:sp>
    </p:spTree>
    <p:extLst>
      <p:ext uri="{BB962C8B-B14F-4D97-AF65-F5344CB8AC3E}">
        <p14:creationId xmlns:p14="http://schemas.microsoft.com/office/powerpoint/2010/main" val="3788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Days of the Week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'It's Sgvnday!'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Unadodagwasgv'i</a:t>
            </a:r>
          </a:p>
          <a:p>
            <a:pPr marL="0" indent="0">
              <a:buNone/>
            </a:pPr>
            <a:r>
              <a:rPr lang="en-US"/>
              <a:t>ᎤᎾᏙᏓᏆᏍᎬᎢ</a:t>
            </a:r>
          </a:p>
          <a:p>
            <a:pPr marL="0" indent="0">
              <a:buNone/>
            </a:pPr>
            <a:r>
              <a:rPr lang="en-US"/>
              <a:t>Alternative:  dodagwasgv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Do iyusdi hadvnehoi Unadodagwasgvi?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5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ᎤᎾᏙᏓᏆᏍᎬᎢ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Nigohilv Unadodagwasgvi</a:t>
            </a:r>
          </a:p>
          <a:p>
            <a:pPr marL="0" indent="0">
              <a:buNone/>
            </a:pPr>
            <a:r>
              <a:rPr lang="en-US"/>
              <a:t>Tsalagi tsigoliyesgoi.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Always on Sunday</a:t>
            </a:r>
          </a:p>
          <a:p>
            <a:pPr marL="0" indent="0">
              <a:buNone/>
            </a:pPr>
            <a:r>
              <a:rPr lang="en-US"/>
              <a:t>I read Cherokee.</a:t>
            </a:r>
          </a:p>
        </p:txBody>
      </p:sp>
      <p:pic>
        <p:nvPicPr>
          <p:cNvPr id="4" name="Picture 3" descr="ReadTBeltActBng0201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548680"/>
            <a:ext cx="3888432" cy="359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34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Nihi nigada nogwu.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Do iyusdi itsadvnehoi Unadodagwasgvi?</a:t>
            </a:r>
          </a:p>
          <a:p>
            <a:pPr marL="0" indent="0">
              <a:buNone/>
            </a:pPr>
            <a:r>
              <a:rPr lang="en-US"/>
              <a:t>Take a minute and ask each other about Sunday habitual activities.</a:t>
            </a:r>
          </a:p>
          <a:p>
            <a:pPr marL="0" indent="0">
              <a:buNone/>
            </a:pPr>
            <a:r>
              <a:rPr lang="en-US"/>
              <a:t>Tsigoliyesgoi.</a:t>
            </a:r>
          </a:p>
          <a:p>
            <a:pPr marL="0" indent="0">
              <a:buNone/>
            </a:pPr>
            <a:r>
              <a:rPr lang="en-US"/>
              <a:t>Tsidogoi.</a:t>
            </a:r>
          </a:p>
          <a:p>
            <a:pPr marL="0" indent="0">
              <a:buNone/>
            </a:pPr>
            <a:r>
              <a:rPr lang="en-US"/>
              <a:t>Tsihlihoi.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3" descr="ReadTBeltActBng0201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780928"/>
            <a:ext cx="2336287" cy="2160240"/>
          </a:xfrm>
          <a:prstGeom prst="rect">
            <a:avLst/>
          </a:prstGeom>
        </p:spPr>
      </p:pic>
      <p:pic>
        <p:nvPicPr>
          <p:cNvPr id="5" name="Picture 4" descr="SleepTBeltActBng02011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509120"/>
            <a:ext cx="3580675" cy="1604481"/>
          </a:xfrm>
          <a:prstGeom prst="rect">
            <a:avLst/>
          </a:prstGeom>
        </p:spPr>
      </p:pic>
      <p:pic>
        <p:nvPicPr>
          <p:cNvPr id="6" name="Picture 5" descr="stand1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293096"/>
            <a:ext cx="1612946" cy="201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715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247</Words>
  <Application>Microsoft Macintosh PowerPoint</Application>
  <PresentationFormat>On-screen Show (4:3)</PresentationFormat>
  <Paragraphs>108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ᏣᎳᎩ ᎦᏬᏂᎯᏍᏗ 132</vt:lpstr>
      <vt:lpstr>Days of the Week</vt:lpstr>
      <vt:lpstr>ᎤᎾᏙᏓᏈᏕᎾ </vt:lpstr>
      <vt:lpstr>Nihi nigada nogwu.</vt:lpstr>
      <vt:lpstr>Alsdayvhvsga.</vt:lpstr>
      <vt:lpstr>Tsi-/G- Set Forms</vt:lpstr>
      <vt:lpstr>Days of the Week </vt:lpstr>
      <vt:lpstr>ᎤᎾᏙᏓᏆᏍᎬᎢ</vt:lpstr>
      <vt:lpstr>Nihi nigada nogwu.</vt:lpstr>
      <vt:lpstr>Agoliyea.</vt:lpstr>
      <vt:lpstr>Tsi-/G- Set Forms</vt:lpstr>
      <vt:lpstr>Days of the Week </vt:lpstr>
      <vt:lpstr>ᎤᎾᏙᏓᏉᏅᎢ</vt:lpstr>
      <vt:lpstr>Adawoa.</vt:lpstr>
      <vt:lpstr>Tsi-/G- Set Forms</vt:lpstr>
      <vt:lpstr>Days of the Week </vt:lpstr>
      <vt:lpstr>ᏧᎾᎩᎶᏍᏗ   Laundry Day</vt:lpstr>
      <vt:lpstr>Nihi nigada nogwu.</vt:lpstr>
      <vt:lpstr>Days of the Week </vt:lpstr>
      <vt:lpstr>Nihi nigada nogwu.</vt:lpstr>
    </vt:vector>
  </TitlesOfParts>
  <Company>Western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ᏣᎳᎩ ᎦᏬᏂᎯᏍᏗ 101</dc:title>
  <dc:creator>WCUUser</dc:creator>
  <cp:lastModifiedBy>Hartwell Francis</cp:lastModifiedBy>
  <cp:revision>101</cp:revision>
  <dcterms:created xsi:type="dcterms:W3CDTF">2013-12-02T20:40:26Z</dcterms:created>
  <dcterms:modified xsi:type="dcterms:W3CDTF">2014-03-03T13:28:42Z</dcterms:modified>
</cp:coreProperties>
</file>