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70" r:id="rId2"/>
    <p:sldId id="271" r:id="rId3"/>
    <p:sldId id="272" r:id="rId4"/>
    <p:sldId id="279" r:id="rId5"/>
    <p:sldId id="280" r:id="rId6"/>
    <p:sldId id="281" r:id="rId7"/>
    <p:sldId id="282" r:id="rId8"/>
    <p:sldId id="283" r:id="rId9"/>
    <p:sldId id="284" r:id="rId10"/>
    <p:sldId id="285" r:id="rId11"/>
    <p:sldId id="286" r:id="rId12"/>
    <p:sldId id="287" r:id="rId13"/>
    <p:sldId id="288" r:id="rId14"/>
    <p:sldId id="289" r:id="rId15"/>
    <p:sldId id="290" r:id="rId16"/>
    <p:sldId id="291" r:id="rId17"/>
    <p:sldId id="292" r:id="rId18"/>
    <p:sldId id="294" r:id="rId19"/>
    <p:sldId id="295" r:id="rId20"/>
    <p:sldId id="296" r:id="rId21"/>
    <p:sldId id="297" r:id="rId22"/>
    <p:sldId id="298" r:id="rId23"/>
    <p:sldId id="300" r:id="rId24"/>
    <p:sldId id="275" r:id="rId25"/>
    <p:sldId id="273" r:id="rId26"/>
    <p:sldId id="274" r:id="rId27"/>
    <p:sldId id="277" r:id="rId28"/>
    <p:sldId id="276" r:id="rId29"/>
    <p:sldId id="278" r:id="rId3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477" autoAdjust="0"/>
    <p:restoredTop sz="96048" autoAdjust="0"/>
  </p:normalViewPr>
  <p:slideViewPr>
    <p:cSldViewPr>
      <p:cViewPr varScale="1">
        <p:scale>
          <a:sx n="111" d="100"/>
          <a:sy n="111" d="100"/>
        </p:scale>
        <p:origin x="-198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29F2F6E9-90CE-46D9-B6C6-375B6E7B9BFF}" type="datetimeFigureOut">
              <a:rPr lang="en-US"/>
              <a:pPr>
                <a:defRPr/>
              </a:pPr>
              <a:t>3/17/2014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A6E54E50-92DA-48A1-9C07-FEBC1FD425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64532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72" charset="-128"/>
        <a:cs typeface="ＭＳ Ｐゴシック" pitchFamily="-72" charset="-128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72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72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72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72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F29655A-5D34-43B6-9AF0-6531498A2DFD}" type="slidenum">
              <a:rPr lang="en-US">
                <a:latin typeface="Arial" pitchFamily="-72" charset="0"/>
                <a:ea typeface="ＭＳ Ｐゴシック" pitchFamily="-72" charset="-128"/>
                <a:cs typeface="ＭＳ Ｐゴシック" pitchFamily="-72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>
              <a:latin typeface="Arial" pitchFamily="-72" charset="0"/>
              <a:ea typeface="ＭＳ Ｐゴシック" pitchFamily="-72" charset="-128"/>
              <a:cs typeface="ＭＳ Ｐゴシック" pitchFamily="-72" charset="-128"/>
            </a:endParaRPr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50B8B3-5EE1-49E9-9BD5-8B452CB61A9E}" type="datetimeFigureOut">
              <a:rPr lang="en-US"/>
              <a:pPr>
                <a:defRPr/>
              </a:pPr>
              <a:t>3/17/2014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9F0F8D-7EAF-43D8-B70D-7D903172E56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FD9EAB-465F-42CE-B708-D0489D2616B8}" type="datetimeFigureOut">
              <a:rPr lang="en-US"/>
              <a:pPr>
                <a:defRPr/>
              </a:pPr>
              <a:t>3/17/2014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A7E088-F859-4F8F-BFD1-E42BBC51F2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959280-7BC0-4A70-A06B-A8DF003EC914}" type="datetimeFigureOut">
              <a:rPr lang="en-US"/>
              <a:pPr>
                <a:defRPr/>
              </a:pPr>
              <a:t>3/17/2014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19953F-A171-4FC7-AC0F-62BFD2C572F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13844C-9B34-41D0-9038-393348B6285F}" type="datetimeFigureOut">
              <a:rPr lang="en-US"/>
              <a:pPr>
                <a:defRPr/>
              </a:pPr>
              <a:t>3/17/2014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F30DDA-D073-4DE4-8C3F-B1DC4C16CCF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DB2E3B-80A2-40EB-83AB-223D525E1FB8}" type="datetimeFigureOut">
              <a:rPr lang="en-US"/>
              <a:pPr>
                <a:defRPr/>
              </a:pPr>
              <a:t>3/17/2014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9E9739-D326-4404-827E-E51736AFA5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D0B06E-7C98-4C25-9951-29F10B688F7F}" type="datetimeFigureOut">
              <a:rPr lang="en-US"/>
              <a:pPr>
                <a:defRPr/>
              </a:pPr>
              <a:t>3/17/2014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6072DB-7829-4368-AC68-38BA48E34B9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9F007E-63EA-48E4-985E-43EC644CA047}" type="datetimeFigureOut">
              <a:rPr lang="en-US"/>
              <a:pPr>
                <a:defRPr/>
              </a:pPr>
              <a:t>3/17/2014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5839D2-E316-4F66-8B25-FA442DE5690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20F3D2-519C-48D6-AE3E-4467D4D28C48}" type="datetimeFigureOut">
              <a:rPr lang="en-US"/>
              <a:pPr>
                <a:defRPr/>
              </a:pPr>
              <a:t>3/17/2014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8EF76C-8C48-416F-BDF0-F27B6D2C81C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D25BD8-C69B-40C3-8CC1-1ED737AD8AF0}" type="datetimeFigureOut">
              <a:rPr lang="en-US"/>
              <a:pPr>
                <a:defRPr/>
              </a:pPr>
              <a:t>3/17/2014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B05A7-D7EB-4B2D-AF7D-CFCCB96B54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BA56E2-EF18-4397-9CAA-DDC89559A1F8}" type="datetimeFigureOut">
              <a:rPr lang="en-US"/>
              <a:pPr>
                <a:defRPr/>
              </a:pPr>
              <a:t>3/17/2014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88E449-A6E9-4CC5-8039-1B7A15A9B8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F984B5-6C46-4873-B9EB-C5C7A796BA16}" type="datetimeFigureOut">
              <a:rPr lang="en-US"/>
              <a:pPr>
                <a:defRPr/>
              </a:pPr>
              <a:t>3/17/2014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3BF3B7-0B04-4E08-9B76-1760F1C785C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D822B505-13FB-4453-AB8A-54786716B4D8}" type="datetimeFigureOut">
              <a:rPr lang="en-US"/>
              <a:pPr>
                <a:defRPr/>
              </a:pPr>
              <a:t>3/17/2014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DA552549-563D-4C52-BD5A-51E9291CA13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72" charset="-128"/>
          <a:cs typeface="ＭＳ Ｐゴシック" pitchFamily="-72" charset="-128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72" charset="0"/>
          <a:ea typeface="ＭＳ Ｐゴシック" pitchFamily="-72" charset="-128"/>
          <a:cs typeface="ＭＳ Ｐゴシック" pitchFamily="-72" charset="-128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72" charset="0"/>
          <a:ea typeface="ＭＳ Ｐゴシック" pitchFamily="-72" charset="-128"/>
          <a:cs typeface="ＭＳ Ｐゴシック" pitchFamily="-72" charset="-128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72" charset="0"/>
          <a:ea typeface="ＭＳ Ｐゴシック" pitchFamily="-72" charset="-128"/>
          <a:cs typeface="ＭＳ Ｐゴシック" pitchFamily="-72" charset="-128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72" charset="0"/>
          <a:ea typeface="ＭＳ Ｐゴシック" pitchFamily="-72" charset="-128"/>
          <a:cs typeface="ＭＳ Ｐゴシック" pitchFamily="-72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72" charset="0"/>
          <a:ea typeface="ＭＳ Ｐゴシック" pitchFamily="-72" charset="-128"/>
          <a:cs typeface="ＭＳ Ｐゴシック" pitchFamily="-72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72" charset="0"/>
          <a:ea typeface="ＭＳ Ｐゴシック" pitchFamily="-72" charset="-128"/>
          <a:cs typeface="ＭＳ Ｐゴシック" pitchFamily="-72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72" charset="0"/>
          <a:ea typeface="ＭＳ Ｐゴシック" pitchFamily="-72" charset="-128"/>
          <a:cs typeface="ＭＳ Ｐゴシック" pitchFamily="-72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72" charset="0"/>
          <a:ea typeface="ＭＳ Ｐゴシック" pitchFamily="-72" charset="-128"/>
          <a:cs typeface="ＭＳ Ｐゴシック" pitchFamily="-72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itchFamily="-72" charset="0"/>
        <a:buChar char="•"/>
        <a:defRPr sz="3200" kern="1200">
          <a:solidFill>
            <a:schemeClr val="tx1"/>
          </a:solidFill>
          <a:latin typeface="+mn-lt"/>
          <a:ea typeface="ＭＳ Ｐゴシック" pitchFamily="-72" charset="-128"/>
          <a:cs typeface="ＭＳ Ｐゴシック" pitchFamily="-72" charset="-128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-72" charset="0"/>
        <a:buChar char="–"/>
        <a:defRPr sz="2800" kern="1200">
          <a:solidFill>
            <a:schemeClr val="tx1"/>
          </a:solidFill>
          <a:latin typeface="+mn-lt"/>
          <a:ea typeface="ＭＳ Ｐゴシック" pitchFamily="-72" charset="-128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-72" charset="0"/>
        <a:buChar char="•"/>
        <a:defRPr sz="2400" kern="1200">
          <a:solidFill>
            <a:schemeClr val="tx1"/>
          </a:solidFill>
          <a:latin typeface="+mn-lt"/>
          <a:ea typeface="ＭＳ Ｐゴシック" pitchFamily="-72" charset="-128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-72" charset="0"/>
        <a:buChar char="–"/>
        <a:defRPr sz="2000" kern="1200">
          <a:solidFill>
            <a:schemeClr val="tx1"/>
          </a:solidFill>
          <a:latin typeface="+mn-lt"/>
          <a:ea typeface="ＭＳ Ｐゴシック" pitchFamily="-72" charset="-128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-72" charset="0"/>
        <a:buChar char="»"/>
        <a:defRPr sz="2000" kern="1200">
          <a:solidFill>
            <a:schemeClr val="tx1"/>
          </a:solidFill>
          <a:latin typeface="+mn-lt"/>
          <a:ea typeface="ＭＳ Ｐゴシック" pitchFamily="-72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>
                <a:latin typeface="Aboriginal Serif" pitchFamily="-72" charset="0"/>
                <a:ea typeface="Plantagenet Cherokee" pitchFamily="-72" charset="0"/>
                <a:cs typeface="Plantagenet Cherokee" pitchFamily="-72" charset="0"/>
              </a:rPr>
              <a:t>ᏣᎳᎩ</a:t>
            </a:r>
            <a:r>
              <a:rPr lang="en-US" dirty="0" smtClean="0">
                <a:latin typeface="Aboriginal Serif" pitchFamily="-72" charset="0"/>
              </a:rPr>
              <a:t> </a:t>
            </a:r>
            <a:r>
              <a:rPr lang="en-US" dirty="0" err="1" smtClean="0">
                <a:latin typeface="Aboriginal Serif" pitchFamily="-72" charset="0"/>
                <a:ea typeface="Plantagenet Cherokee" pitchFamily="-72" charset="0"/>
                <a:cs typeface="Plantagenet Cherokee" pitchFamily="-72" charset="0"/>
              </a:rPr>
              <a:t>ᎦᏬᏂᎯᏍᏗ</a:t>
            </a:r>
            <a:r>
              <a:rPr lang="en-US" dirty="0" smtClean="0">
                <a:latin typeface="Aboriginal Serif" pitchFamily="-72" charset="0"/>
              </a:rPr>
              <a:t> 132</a:t>
            </a:r>
          </a:p>
        </p:txBody>
      </p:sp>
      <p:sp>
        <p:nvSpPr>
          <p:cNvPr id="14338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tx1"/>
                </a:solidFill>
                <a:latin typeface="Aboriginal Serif"/>
                <a:cs typeface="Aboriginal Serif"/>
              </a:rPr>
              <a:t>ᎤᎾᏙᏓᏉᏅᎢ</a:t>
            </a:r>
            <a:r>
              <a:rPr lang="en-US" dirty="0">
                <a:solidFill>
                  <a:schemeClr val="tx1"/>
                </a:solidFill>
                <a:latin typeface="Aboriginal Serif"/>
                <a:cs typeface="Aboriginal Serif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Aboriginal Serif"/>
                <a:cs typeface="Aboriginal Serif"/>
              </a:rPr>
              <a:t>ᎠᏅᏱ</a:t>
            </a:r>
            <a:r>
              <a:rPr lang="en-US" dirty="0" smtClean="0">
                <a:solidFill>
                  <a:schemeClr val="tx1"/>
                </a:solidFill>
                <a:latin typeface="Aboriginal Serif"/>
                <a:cs typeface="Aboriginal Serif"/>
              </a:rPr>
              <a:t>  </a:t>
            </a:r>
            <a:r>
              <a:rPr lang="en-US" dirty="0" smtClean="0">
                <a:solidFill>
                  <a:schemeClr val="tx1"/>
                </a:solidFill>
                <a:latin typeface="Aboriginal Serif"/>
                <a:cs typeface="Aboriginal Serif"/>
              </a:rPr>
              <a:t>17, </a:t>
            </a:r>
            <a:r>
              <a:rPr lang="en-US" dirty="0" smtClean="0">
                <a:solidFill>
                  <a:schemeClr val="tx1"/>
                </a:solidFill>
                <a:latin typeface="Aboriginal Serif"/>
                <a:cs typeface="Aboriginal Serif"/>
              </a:rPr>
              <a:t>2014</a:t>
            </a:r>
            <a:endParaRPr lang="en-US" dirty="0">
              <a:solidFill>
                <a:schemeClr val="tx1"/>
              </a:solidFill>
              <a:latin typeface="Aboriginal Serif"/>
              <a:cs typeface="Aboriginal Serif"/>
            </a:endParaRPr>
          </a:p>
        </p:txBody>
      </p:sp>
      <p:pic>
        <p:nvPicPr>
          <p:cNvPr id="14339" name="Picture 4" descr="CherLangShield200px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457200"/>
            <a:ext cx="1905000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Do </a:t>
            </a:r>
            <a:r>
              <a:rPr lang="en-US" dirty="0" err="1"/>
              <a:t>advnehoi</a:t>
            </a:r>
            <a:r>
              <a:rPr lang="en-US" dirty="0"/>
              <a:t> </a:t>
            </a:r>
            <a:r>
              <a:rPr lang="en-US" dirty="0" err="1"/>
              <a:t>nigohilv</a:t>
            </a:r>
            <a:r>
              <a:rPr lang="en-U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Adawosgoi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err="1" smtClean="0"/>
              <a:t>Gadawosgoi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a</a:t>
            </a:r>
            <a:r>
              <a:rPr lang="en-US" dirty="0" smtClean="0"/>
              <a:t>- 3</a:t>
            </a:r>
            <a:r>
              <a:rPr lang="en-US" baseline="30000" dirty="0" smtClean="0"/>
              <a:t>rd</a:t>
            </a:r>
            <a:r>
              <a:rPr lang="en-US" dirty="0" smtClean="0"/>
              <a:t> Singular</a:t>
            </a:r>
          </a:p>
          <a:p>
            <a:pPr marL="0" indent="0">
              <a:buNone/>
            </a:pPr>
            <a:r>
              <a:rPr lang="en-US" dirty="0"/>
              <a:t>g</a:t>
            </a:r>
            <a:r>
              <a:rPr lang="en-US" dirty="0" smtClean="0"/>
              <a:t>- 1</a:t>
            </a:r>
            <a:r>
              <a:rPr lang="en-US" baseline="30000" dirty="0" smtClean="0"/>
              <a:t>st</a:t>
            </a:r>
            <a:r>
              <a:rPr lang="en-US" dirty="0" smtClean="0"/>
              <a:t> Singular</a:t>
            </a:r>
          </a:p>
          <a:p>
            <a:pPr marL="0" indent="0">
              <a:buNone/>
            </a:pPr>
            <a:r>
              <a:rPr lang="en-US" dirty="0" smtClean="0"/>
              <a:t>g- ~ a- a-Stem </a:t>
            </a:r>
            <a:r>
              <a:rPr lang="en-US" dirty="0"/>
              <a:t>Pronoun Pattern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adawosg</a:t>
            </a:r>
            <a:r>
              <a:rPr lang="en-US" dirty="0" smtClean="0"/>
              <a:t>- Imperfective Stem</a:t>
            </a:r>
            <a:endParaRPr lang="en-US" dirty="0"/>
          </a:p>
        </p:txBody>
      </p:sp>
      <p:pic>
        <p:nvPicPr>
          <p:cNvPr id="3074" name="Picture 2" descr="H:\hfrancis\4x4ActsBng\BatheSwim02161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6113" y="1556792"/>
            <a:ext cx="2811156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71096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Do </a:t>
            </a:r>
            <a:r>
              <a:rPr lang="en-US" dirty="0" err="1"/>
              <a:t>advnehoi</a:t>
            </a:r>
            <a:r>
              <a:rPr lang="en-US" dirty="0"/>
              <a:t> </a:t>
            </a:r>
            <a:r>
              <a:rPr lang="en-US" dirty="0" err="1"/>
              <a:t>nigohilv</a:t>
            </a:r>
            <a:r>
              <a:rPr lang="en-U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Ahltawosgoi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err="1" smtClean="0"/>
              <a:t>Galtawosgoi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a- 3</a:t>
            </a:r>
            <a:r>
              <a:rPr lang="en-US" baseline="30000" dirty="0" smtClean="0"/>
              <a:t>rd</a:t>
            </a:r>
            <a:r>
              <a:rPr lang="en-US" dirty="0" smtClean="0"/>
              <a:t> Singular</a:t>
            </a:r>
          </a:p>
          <a:p>
            <a:pPr marL="0" indent="0">
              <a:buNone/>
            </a:pPr>
            <a:r>
              <a:rPr lang="en-US" dirty="0" smtClean="0"/>
              <a:t>g- 1</a:t>
            </a:r>
            <a:r>
              <a:rPr lang="en-US" baseline="30000" dirty="0" smtClean="0"/>
              <a:t>st</a:t>
            </a:r>
            <a:r>
              <a:rPr lang="en-US" dirty="0" smtClean="0"/>
              <a:t> Singular</a:t>
            </a:r>
          </a:p>
          <a:p>
            <a:pPr marL="0" indent="0">
              <a:buNone/>
            </a:pPr>
            <a:r>
              <a:rPr lang="en-US" dirty="0" smtClean="0"/>
              <a:t>g- ~ a- a-Stem </a:t>
            </a:r>
            <a:r>
              <a:rPr lang="en-US" dirty="0"/>
              <a:t>Pronoun Pattern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ahltawosg</a:t>
            </a:r>
            <a:r>
              <a:rPr lang="en-US" dirty="0" smtClean="0"/>
              <a:t>- Imperfective Stem</a:t>
            </a:r>
            <a:endParaRPr lang="en-US" dirty="0"/>
          </a:p>
        </p:txBody>
      </p:sp>
      <p:pic>
        <p:nvPicPr>
          <p:cNvPr id="4098" name="Picture 2" descr="H:\hfrancis\4x4ActsBng\Comb02161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39" y="1700808"/>
            <a:ext cx="2850265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70541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Do </a:t>
            </a:r>
            <a:r>
              <a:rPr lang="en-US" dirty="0" err="1"/>
              <a:t>advnehoi</a:t>
            </a:r>
            <a:r>
              <a:rPr lang="en-US" dirty="0"/>
              <a:t> </a:t>
            </a:r>
            <a:r>
              <a:rPr lang="en-US" dirty="0" err="1"/>
              <a:t>nigohilv</a:t>
            </a:r>
            <a:r>
              <a:rPr lang="en-U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Atsohyihoi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err="1" smtClean="0"/>
              <a:t>Gatsoyihoi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a- 3</a:t>
            </a:r>
            <a:r>
              <a:rPr lang="en-US" baseline="30000" dirty="0" smtClean="0"/>
              <a:t>rd</a:t>
            </a:r>
            <a:r>
              <a:rPr lang="en-US" dirty="0" smtClean="0"/>
              <a:t> Singular</a:t>
            </a:r>
          </a:p>
          <a:p>
            <a:pPr marL="0" indent="0">
              <a:buNone/>
            </a:pPr>
            <a:r>
              <a:rPr lang="en-US" dirty="0" smtClean="0"/>
              <a:t>g- 1</a:t>
            </a:r>
            <a:r>
              <a:rPr lang="en-US" baseline="30000" dirty="0" smtClean="0"/>
              <a:t>st</a:t>
            </a:r>
            <a:r>
              <a:rPr lang="en-US" dirty="0" smtClean="0"/>
              <a:t> Singular</a:t>
            </a:r>
          </a:p>
          <a:p>
            <a:pPr marL="0" indent="0">
              <a:buNone/>
            </a:pPr>
            <a:r>
              <a:rPr lang="en-US" dirty="0" smtClean="0"/>
              <a:t>g- ~ a- a-Stem </a:t>
            </a:r>
            <a:r>
              <a:rPr lang="en-US" dirty="0"/>
              <a:t>Pronoun Pattern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atsohyih</a:t>
            </a:r>
            <a:r>
              <a:rPr lang="en-US" dirty="0" smtClean="0"/>
              <a:t>- Imperfective Stem</a:t>
            </a:r>
            <a:endParaRPr lang="en-US" dirty="0"/>
          </a:p>
        </p:txBody>
      </p:sp>
      <p:pic>
        <p:nvPicPr>
          <p:cNvPr id="5122" name="Picture 2" descr="H:\hfrancis\4x4ActsBng\Cry11051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1700808"/>
            <a:ext cx="2520280" cy="2807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51448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Do </a:t>
            </a:r>
            <a:r>
              <a:rPr lang="en-US" dirty="0" err="1"/>
              <a:t>advnehoi</a:t>
            </a:r>
            <a:r>
              <a:rPr lang="en-US" dirty="0"/>
              <a:t> </a:t>
            </a:r>
            <a:r>
              <a:rPr lang="en-US" dirty="0" err="1"/>
              <a:t>nigohilv</a:t>
            </a:r>
            <a:r>
              <a:rPr lang="en-U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Aditasgoi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err="1" smtClean="0"/>
              <a:t>Gaditasgoi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a- 3</a:t>
            </a:r>
            <a:r>
              <a:rPr lang="en-US" baseline="30000" dirty="0" smtClean="0"/>
              <a:t>rd</a:t>
            </a:r>
            <a:r>
              <a:rPr lang="en-US" dirty="0" smtClean="0"/>
              <a:t> Singular</a:t>
            </a:r>
          </a:p>
          <a:p>
            <a:pPr marL="0" indent="0">
              <a:buNone/>
            </a:pPr>
            <a:r>
              <a:rPr lang="en-US" dirty="0" smtClean="0"/>
              <a:t>g- 1</a:t>
            </a:r>
            <a:r>
              <a:rPr lang="en-US" baseline="30000" dirty="0" smtClean="0"/>
              <a:t>st</a:t>
            </a:r>
            <a:r>
              <a:rPr lang="en-US" dirty="0" smtClean="0"/>
              <a:t> Singular</a:t>
            </a:r>
          </a:p>
          <a:p>
            <a:pPr marL="0" indent="0">
              <a:buNone/>
            </a:pPr>
            <a:r>
              <a:rPr lang="en-US" dirty="0" smtClean="0"/>
              <a:t>g- ~ a- a-Stem </a:t>
            </a:r>
            <a:r>
              <a:rPr lang="en-US" dirty="0"/>
              <a:t>Pronoun Pattern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aditasg</a:t>
            </a:r>
            <a:r>
              <a:rPr lang="en-US" dirty="0" smtClean="0"/>
              <a:t>- Imperfective Stem</a:t>
            </a:r>
            <a:endParaRPr lang="en-US" dirty="0"/>
          </a:p>
        </p:txBody>
      </p:sp>
      <p:pic>
        <p:nvPicPr>
          <p:cNvPr id="6146" name="Picture 2" descr="H:\hfrancis\4x4ActsBng\Drink02161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1268760"/>
            <a:ext cx="2763043" cy="33533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22441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Do </a:t>
            </a:r>
            <a:r>
              <a:rPr lang="en-US" dirty="0" err="1"/>
              <a:t>advnehoi</a:t>
            </a:r>
            <a:r>
              <a:rPr lang="en-US" dirty="0"/>
              <a:t> </a:t>
            </a:r>
            <a:r>
              <a:rPr lang="en-US" dirty="0" err="1"/>
              <a:t>nigohilv</a:t>
            </a:r>
            <a:r>
              <a:rPr lang="en-U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/>
              <a:t>Alsdayvhvsgoi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err="1" smtClean="0"/>
              <a:t>Galsdayvhvsgoi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a- 3</a:t>
            </a:r>
            <a:r>
              <a:rPr lang="en-US" baseline="30000" dirty="0" smtClean="0"/>
              <a:t>rd</a:t>
            </a:r>
            <a:r>
              <a:rPr lang="en-US" dirty="0" smtClean="0"/>
              <a:t> Singular</a:t>
            </a:r>
          </a:p>
          <a:p>
            <a:pPr marL="0" indent="0">
              <a:buNone/>
            </a:pPr>
            <a:r>
              <a:rPr lang="en-US" dirty="0" smtClean="0"/>
              <a:t>g- 1</a:t>
            </a:r>
            <a:r>
              <a:rPr lang="en-US" baseline="30000" dirty="0" smtClean="0"/>
              <a:t>st</a:t>
            </a:r>
            <a:r>
              <a:rPr lang="en-US" dirty="0" smtClean="0"/>
              <a:t> Singular</a:t>
            </a:r>
          </a:p>
          <a:p>
            <a:pPr marL="0" indent="0">
              <a:buNone/>
            </a:pPr>
            <a:r>
              <a:rPr lang="en-US" dirty="0" smtClean="0"/>
              <a:t>g- ~ a- a-Stem </a:t>
            </a:r>
            <a:r>
              <a:rPr lang="en-US" dirty="0"/>
              <a:t>Pronoun Pattern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alsdayvhvsg</a:t>
            </a:r>
            <a:r>
              <a:rPr lang="en-US" dirty="0" smtClean="0"/>
              <a:t>- Imperfective Stem</a:t>
            </a:r>
            <a:endParaRPr lang="en-US" dirty="0"/>
          </a:p>
        </p:txBody>
      </p:sp>
      <p:pic>
        <p:nvPicPr>
          <p:cNvPr id="7170" name="Picture 2" descr="H:\hfrancis\4x4ActsBng\EatMeal02161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3824" y="2012950"/>
            <a:ext cx="2548201" cy="2424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72443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Do </a:t>
            </a:r>
            <a:r>
              <a:rPr lang="en-US" dirty="0" err="1"/>
              <a:t>advnehoi</a:t>
            </a:r>
            <a:r>
              <a:rPr lang="en-US" dirty="0"/>
              <a:t> </a:t>
            </a:r>
            <a:r>
              <a:rPr lang="en-US" dirty="0" err="1"/>
              <a:t>nigohilv</a:t>
            </a:r>
            <a:r>
              <a:rPr lang="en-U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Dahltadegoi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err="1" smtClean="0"/>
              <a:t>Degalitadegoi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a- 3</a:t>
            </a:r>
            <a:r>
              <a:rPr lang="en-US" baseline="30000" dirty="0" smtClean="0"/>
              <a:t>rd</a:t>
            </a:r>
            <a:r>
              <a:rPr lang="en-US" dirty="0" smtClean="0"/>
              <a:t> Singular</a:t>
            </a:r>
          </a:p>
          <a:p>
            <a:pPr marL="0" indent="0">
              <a:buNone/>
            </a:pPr>
            <a:r>
              <a:rPr lang="en-US" dirty="0" smtClean="0"/>
              <a:t>g- 1</a:t>
            </a:r>
            <a:r>
              <a:rPr lang="en-US" baseline="30000" dirty="0" smtClean="0"/>
              <a:t>st</a:t>
            </a:r>
            <a:r>
              <a:rPr lang="en-US" dirty="0" smtClean="0"/>
              <a:t> Singular</a:t>
            </a:r>
          </a:p>
          <a:p>
            <a:pPr marL="0" indent="0">
              <a:buNone/>
            </a:pPr>
            <a:r>
              <a:rPr lang="en-US" dirty="0" smtClean="0"/>
              <a:t>g- ~ a- a-Stem </a:t>
            </a:r>
            <a:r>
              <a:rPr lang="en-US" dirty="0"/>
              <a:t>Pronoun Pattern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de- -</a:t>
            </a:r>
            <a:r>
              <a:rPr lang="en-US" dirty="0" err="1" smtClean="0"/>
              <a:t>ahltadeg</a:t>
            </a:r>
            <a:r>
              <a:rPr lang="en-US" dirty="0" smtClean="0"/>
              <a:t>- Imperfective Stem</a:t>
            </a:r>
            <a:endParaRPr lang="en-US" dirty="0"/>
          </a:p>
        </p:txBody>
      </p:sp>
      <p:pic>
        <p:nvPicPr>
          <p:cNvPr id="8194" name="Picture 2" descr="H:\hfrancis\4x4ActsBng\Jump02161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9374" y="1268760"/>
            <a:ext cx="2198138" cy="273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88188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Do </a:t>
            </a:r>
            <a:r>
              <a:rPr lang="en-US" dirty="0" err="1"/>
              <a:t>advnehoi</a:t>
            </a:r>
            <a:r>
              <a:rPr lang="en-US" dirty="0"/>
              <a:t> </a:t>
            </a:r>
            <a:r>
              <a:rPr lang="en-US" dirty="0" err="1"/>
              <a:t>nigohilv</a:t>
            </a:r>
            <a:r>
              <a:rPr lang="en-U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Adakesgoi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err="1" smtClean="0"/>
              <a:t>Gadakesgoi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a- 3</a:t>
            </a:r>
            <a:r>
              <a:rPr lang="en-US" baseline="30000" dirty="0" smtClean="0"/>
              <a:t>rd</a:t>
            </a:r>
            <a:r>
              <a:rPr lang="en-US" dirty="0" smtClean="0"/>
              <a:t> Singular</a:t>
            </a:r>
          </a:p>
          <a:p>
            <a:pPr marL="0" indent="0">
              <a:buNone/>
            </a:pPr>
            <a:r>
              <a:rPr lang="en-US" dirty="0" smtClean="0"/>
              <a:t>g- 1</a:t>
            </a:r>
            <a:r>
              <a:rPr lang="en-US" baseline="30000" dirty="0" smtClean="0"/>
              <a:t>st</a:t>
            </a:r>
            <a:r>
              <a:rPr lang="en-US" dirty="0" smtClean="0"/>
              <a:t> Singular</a:t>
            </a:r>
          </a:p>
          <a:p>
            <a:pPr marL="0" indent="0">
              <a:buNone/>
            </a:pPr>
            <a:r>
              <a:rPr lang="en-US" dirty="0" smtClean="0"/>
              <a:t>g- ~ a- a-Stem </a:t>
            </a:r>
            <a:r>
              <a:rPr lang="en-US" dirty="0"/>
              <a:t>Pronoun Pattern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adakesg</a:t>
            </a:r>
            <a:r>
              <a:rPr lang="en-US" dirty="0" smtClean="0"/>
              <a:t>- Imperfective Stem</a:t>
            </a:r>
            <a:endParaRPr lang="en-US" dirty="0"/>
          </a:p>
        </p:txBody>
      </p:sp>
      <p:pic>
        <p:nvPicPr>
          <p:cNvPr id="9218" name="Picture 2" descr="H:\hfrancis\4x4ActsBng\LookSelfMirror02161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3474" y="1556792"/>
            <a:ext cx="2842741" cy="2557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8525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Do </a:t>
            </a:r>
            <a:r>
              <a:rPr lang="en-US" dirty="0" err="1"/>
              <a:t>advnehoi</a:t>
            </a:r>
            <a:r>
              <a:rPr lang="en-US" dirty="0"/>
              <a:t> </a:t>
            </a:r>
            <a:r>
              <a:rPr lang="en-US" dirty="0" err="1"/>
              <a:t>nigohilv</a:t>
            </a:r>
            <a:r>
              <a:rPr lang="en-U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Ahnawosgoi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err="1" smtClean="0"/>
              <a:t>Ganiwosgoi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a- 3</a:t>
            </a:r>
            <a:r>
              <a:rPr lang="en-US" baseline="30000" dirty="0" smtClean="0"/>
              <a:t>rd</a:t>
            </a:r>
            <a:r>
              <a:rPr lang="en-US" dirty="0" smtClean="0"/>
              <a:t> Singular</a:t>
            </a:r>
          </a:p>
          <a:p>
            <a:pPr marL="0" indent="0">
              <a:buNone/>
            </a:pPr>
            <a:r>
              <a:rPr lang="en-US" dirty="0" smtClean="0"/>
              <a:t>g- 1</a:t>
            </a:r>
            <a:r>
              <a:rPr lang="en-US" baseline="30000" dirty="0" smtClean="0"/>
              <a:t>st</a:t>
            </a:r>
            <a:r>
              <a:rPr lang="en-US" dirty="0" smtClean="0"/>
              <a:t> Singular</a:t>
            </a:r>
          </a:p>
          <a:p>
            <a:pPr marL="0" indent="0">
              <a:buNone/>
            </a:pPr>
            <a:r>
              <a:rPr lang="en-US" dirty="0" smtClean="0"/>
              <a:t>g- ~ a- a-Stem </a:t>
            </a:r>
            <a:r>
              <a:rPr lang="en-US" dirty="0"/>
              <a:t>Pronoun Pattern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ahnawosg</a:t>
            </a:r>
            <a:r>
              <a:rPr lang="en-US" dirty="0" smtClean="0"/>
              <a:t>- Imperfective Stem</a:t>
            </a:r>
            <a:endParaRPr lang="en-US" dirty="0"/>
          </a:p>
        </p:txBody>
      </p:sp>
      <p:pic>
        <p:nvPicPr>
          <p:cNvPr id="10242" name="Picture 2" descr="H:\hfrancis\4x4ActsBng\PutShirt02161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1340768"/>
            <a:ext cx="2169162" cy="33229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4933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Do </a:t>
            </a:r>
            <a:r>
              <a:rPr lang="en-US" dirty="0" err="1"/>
              <a:t>advnehoi</a:t>
            </a:r>
            <a:r>
              <a:rPr lang="en-US" dirty="0"/>
              <a:t> </a:t>
            </a:r>
            <a:r>
              <a:rPr lang="en-US" dirty="0" err="1"/>
              <a:t>nigohilv</a:t>
            </a:r>
            <a:r>
              <a:rPr lang="en-U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Dekanogisgoi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err="1" smtClean="0"/>
              <a:t>Detsinogisgoi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ga</a:t>
            </a:r>
            <a:r>
              <a:rPr lang="en-US" dirty="0" smtClean="0"/>
              <a:t>- 3</a:t>
            </a:r>
            <a:r>
              <a:rPr lang="en-US" baseline="30000" dirty="0" smtClean="0"/>
              <a:t>rd</a:t>
            </a:r>
            <a:r>
              <a:rPr lang="en-US" dirty="0" smtClean="0"/>
              <a:t> Singular</a:t>
            </a:r>
          </a:p>
          <a:p>
            <a:pPr marL="0" indent="0">
              <a:buNone/>
            </a:pPr>
            <a:r>
              <a:rPr lang="en-US" dirty="0" err="1" smtClean="0"/>
              <a:t>tsi</a:t>
            </a:r>
            <a:r>
              <a:rPr lang="en-US" dirty="0" smtClean="0"/>
              <a:t>- 1</a:t>
            </a:r>
            <a:r>
              <a:rPr lang="en-US" baseline="30000" dirty="0" smtClean="0"/>
              <a:t>st</a:t>
            </a:r>
            <a:r>
              <a:rPr lang="en-US" dirty="0" smtClean="0"/>
              <a:t> Singular</a:t>
            </a:r>
          </a:p>
          <a:p>
            <a:pPr marL="0" indent="0">
              <a:buNone/>
            </a:pPr>
            <a:r>
              <a:rPr lang="en-US" dirty="0" err="1" smtClean="0"/>
              <a:t>tsi</a:t>
            </a:r>
            <a:r>
              <a:rPr lang="en-US" dirty="0" smtClean="0"/>
              <a:t>- ~ </a:t>
            </a:r>
            <a:r>
              <a:rPr lang="en-US" dirty="0" err="1" smtClean="0"/>
              <a:t>ga</a:t>
            </a:r>
            <a:r>
              <a:rPr lang="en-US" dirty="0" smtClean="0"/>
              <a:t>- Consonant Stem </a:t>
            </a:r>
            <a:r>
              <a:rPr lang="en-US" dirty="0"/>
              <a:t>Pronoun Pattern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de- -</a:t>
            </a:r>
            <a:r>
              <a:rPr lang="en-US" dirty="0" err="1" smtClean="0"/>
              <a:t>hnogisg</a:t>
            </a:r>
            <a:r>
              <a:rPr lang="en-US" dirty="0" smtClean="0"/>
              <a:t>- Imperfective Stem</a:t>
            </a:r>
            <a:endParaRPr lang="en-US" dirty="0"/>
          </a:p>
        </p:txBody>
      </p:sp>
      <p:pic>
        <p:nvPicPr>
          <p:cNvPr id="12290" name="Picture 2" descr="H:\hfrancis\4x4ActsBng\Sing02161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1628800"/>
            <a:ext cx="2499278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34492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Do </a:t>
            </a:r>
            <a:r>
              <a:rPr lang="en-US" dirty="0" err="1"/>
              <a:t>advnehoi</a:t>
            </a:r>
            <a:r>
              <a:rPr lang="en-US" dirty="0"/>
              <a:t> </a:t>
            </a:r>
            <a:r>
              <a:rPr lang="en-US" dirty="0" err="1"/>
              <a:t>nigohilv</a:t>
            </a:r>
            <a:r>
              <a:rPr lang="en-U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Gadogoi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err="1" smtClean="0"/>
              <a:t>Tsidogoi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ga</a:t>
            </a:r>
            <a:r>
              <a:rPr lang="en-US" dirty="0" smtClean="0"/>
              <a:t>- 3</a:t>
            </a:r>
            <a:r>
              <a:rPr lang="en-US" baseline="30000" dirty="0" smtClean="0"/>
              <a:t>rd</a:t>
            </a:r>
            <a:r>
              <a:rPr lang="en-US" dirty="0" smtClean="0"/>
              <a:t> Singular</a:t>
            </a:r>
          </a:p>
          <a:p>
            <a:pPr marL="0" indent="0">
              <a:buNone/>
            </a:pPr>
            <a:r>
              <a:rPr lang="en-US" dirty="0" err="1" smtClean="0"/>
              <a:t>tsi</a:t>
            </a:r>
            <a:r>
              <a:rPr lang="en-US" dirty="0" smtClean="0"/>
              <a:t>- 1</a:t>
            </a:r>
            <a:r>
              <a:rPr lang="en-US" baseline="30000" dirty="0" smtClean="0"/>
              <a:t>st</a:t>
            </a:r>
            <a:r>
              <a:rPr lang="en-US" dirty="0" smtClean="0"/>
              <a:t> Singular</a:t>
            </a:r>
          </a:p>
          <a:p>
            <a:pPr marL="0" indent="0">
              <a:buNone/>
            </a:pPr>
            <a:r>
              <a:rPr lang="en-US" dirty="0" err="1" smtClean="0"/>
              <a:t>tsi</a:t>
            </a:r>
            <a:r>
              <a:rPr lang="en-US" dirty="0" smtClean="0"/>
              <a:t>- ~ </a:t>
            </a:r>
            <a:r>
              <a:rPr lang="en-US" dirty="0" err="1" smtClean="0"/>
              <a:t>ga</a:t>
            </a:r>
            <a:r>
              <a:rPr lang="en-US" dirty="0" smtClean="0"/>
              <a:t>- Consonant Stem </a:t>
            </a:r>
            <a:r>
              <a:rPr lang="en-US" dirty="0"/>
              <a:t>Pronoun Pattern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-dog- Imperfective Stem</a:t>
            </a:r>
            <a:endParaRPr lang="en-US" dirty="0"/>
          </a:p>
        </p:txBody>
      </p:sp>
      <p:pic>
        <p:nvPicPr>
          <p:cNvPr id="13314" name="Picture 2" descr="H:\hfrancis\4x4ActsBng\Stand02161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1340767"/>
            <a:ext cx="2016224" cy="32437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8245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Activities Bingo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Create Bingo sheets.  Fold paper four times to create 4x4 grid.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Randomly number grid from 1 to 16.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Quickly sketch one activity as each number is called.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56227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Do </a:t>
            </a:r>
            <a:r>
              <a:rPr lang="en-US" dirty="0" err="1"/>
              <a:t>advnehoi</a:t>
            </a:r>
            <a:r>
              <a:rPr lang="en-US" dirty="0"/>
              <a:t> </a:t>
            </a:r>
            <a:r>
              <a:rPr lang="en-US" dirty="0" err="1"/>
              <a:t>nigohilv</a:t>
            </a:r>
            <a:r>
              <a:rPr lang="en-U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Gawonisgoi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err="1" smtClean="0"/>
              <a:t>Tsiwonisgoi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ga</a:t>
            </a:r>
            <a:r>
              <a:rPr lang="en-US" dirty="0" smtClean="0"/>
              <a:t>- 3</a:t>
            </a:r>
            <a:r>
              <a:rPr lang="en-US" baseline="30000" dirty="0" smtClean="0"/>
              <a:t>rd</a:t>
            </a:r>
            <a:r>
              <a:rPr lang="en-US" dirty="0" smtClean="0"/>
              <a:t> Singular</a:t>
            </a:r>
          </a:p>
          <a:p>
            <a:pPr marL="0" indent="0">
              <a:buNone/>
            </a:pPr>
            <a:r>
              <a:rPr lang="en-US" dirty="0" err="1" smtClean="0"/>
              <a:t>tsi</a:t>
            </a:r>
            <a:r>
              <a:rPr lang="en-US" dirty="0" smtClean="0"/>
              <a:t>- 1</a:t>
            </a:r>
            <a:r>
              <a:rPr lang="en-US" baseline="30000" dirty="0" smtClean="0"/>
              <a:t>st</a:t>
            </a:r>
            <a:r>
              <a:rPr lang="en-US" dirty="0" smtClean="0"/>
              <a:t> Singular</a:t>
            </a:r>
          </a:p>
          <a:p>
            <a:pPr marL="0" indent="0">
              <a:buNone/>
            </a:pPr>
            <a:r>
              <a:rPr lang="en-US" dirty="0" err="1" smtClean="0"/>
              <a:t>tsi</a:t>
            </a:r>
            <a:r>
              <a:rPr lang="en-US" dirty="0" smtClean="0"/>
              <a:t>- ~ </a:t>
            </a:r>
            <a:r>
              <a:rPr lang="en-US" dirty="0" err="1" smtClean="0"/>
              <a:t>ga</a:t>
            </a:r>
            <a:r>
              <a:rPr lang="en-US" dirty="0" smtClean="0"/>
              <a:t>- Consonant Stem </a:t>
            </a:r>
            <a:r>
              <a:rPr lang="en-US" dirty="0"/>
              <a:t>Pronoun Pattern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wonisg</a:t>
            </a:r>
            <a:r>
              <a:rPr lang="en-US" dirty="0" smtClean="0"/>
              <a:t>- Imperfective Stem</a:t>
            </a:r>
            <a:endParaRPr lang="en-US" dirty="0"/>
          </a:p>
        </p:txBody>
      </p:sp>
      <p:pic>
        <p:nvPicPr>
          <p:cNvPr id="14338" name="Picture 2" descr="H:\hfrancis\4x4ActsBng\Talk11051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1700808"/>
            <a:ext cx="2661240" cy="1717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9814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Do </a:t>
            </a:r>
            <a:r>
              <a:rPr lang="en-US" dirty="0" err="1"/>
              <a:t>advnehoi</a:t>
            </a:r>
            <a:r>
              <a:rPr lang="en-US" dirty="0"/>
              <a:t> </a:t>
            </a:r>
            <a:r>
              <a:rPr lang="en-US" dirty="0" err="1"/>
              <a:t>nigohilv</a:t>
            </a:r>
            <a:r>
              <a:rPr lang="en-U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Ayegoi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err="1" smtClean="0"/>
              <a:t>Tsiyegoi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a- 3</a:t>
            </a:r>
            <a:r>
              <a:rPr lang="en-US" baseline="30000" dirty="0" smtClean="0"/>
              <a:t>rd</a:t>
            </a:r>
            <a:r>
              <a:rPr lang="en-US" dirty="0" smtClean="0"/>
              <a:t> Singular</a:t>
            </a:r>
          </a:p>
          <a:p>
            <a:pPr marL="0" indent="0">
              <a:buNone/>
            </a:pPr>
            <a:r>
              <a:rPr lang="en-US" dirty="0" err="1" smtClean="0"/>
              <a:t>tsi</a:t>
            </a:r>
            <a:r>
              <a:rPr lang="en-US" dirty="0" smtClean="0"/>
              <a:t>- 1</a:t>
            </a:r>
            <a:r>
              <a:rPr lang="en-US" baseline="30000" dirty="0" smtClean="0"/>
              <a:t>st</a:t>
            </a:r>
            <a:r>
              <a:rPr lang="en-US" dirty="0" smtClean="0"/>
              <a:t> Singular</a:t>
            </a:r>
          </a:p>
          <a:p>
            <a:pPr marL="0" indent="0">
              <a:buNone/>
            </a:pPr>
            <a:r>
              <a:rPr lang="en-US" dirty="0" err="1" smtClean="0"/>
              <a:t>tsi</a:t>
            </a:r>
            <a:r>
              <a:rPr lang="en-US" dirty="0" smtClean="0"/>
              <a:t>- ~ a- Consonant Stem </a:t>
            </a:r>
            <a:r>
              <a:rPr lang="en-US" dirty="0"/>
              <a:t>Pronoun Pattern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yeg</a:t>
            </a:r>
            <a:r>
              <a:rPr lang="en-US" dirty="0" smtClean="0"/>
              <a:t>- Imperfective Stem</a:t>
            </a:r>
            <a:endParaRPr lang="en-US" dirty="0"/>
          </a:p>
        </p:txBody>
      </p:sp>
      <p:pic>
        <p:nvPicPr>
          <p:cNvPr id="15362" name="Picture 2" descr="H:\hfrancis\4x4ActsBng\Wake02161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9700" y="1682750"/>
            <a:ext cx="2842928" cy="2322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53599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Do </a:t>
            </a:r>
            <a:r>
              <a:rPr lang="en-US" dirty="0" err="1"/>
              <a:t>advnehoi</a:t>
            </a:r>
            <a:r>
              <a:rPr lang="en-US" dirty="0"/>
              <a:t> </a:t>
            </a:r>
            <a:r>
              <a:rPr lang="en-US" dirty="0" err="1"/>
              <a:t>nigohilv</a:t>
            </a:r>
            <a:r>
              <a:rPr lang="en-U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Agvsgwosgoi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err="1" smtClean="0"/>
              <a:t>Tsigvsgwosgoi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a- 3</a:t>
            </a:r>
            <a:r>
              <a:rPr lang="en-US" baseline="30000" dirty="0" smtClean="0"/>
              <a:t>rd</a:t>
            </a:r>
            <a:r>
              <a:rPr lang="en-US" dirty="0" smtClean="0"/>
              <a:t> Singular</a:t>
            </a:r>
          </a:p>
          <a:p>
            <a:pPr marL="0" indent="0">
              <a:buNone/>
            </a:pPr>
            <a:r>
              <a:rPr lang="en-US" dirty="0" err="1" smtClean="0"/>
              <a:t>tsi</a:t>
            </a:r>
            <a:r>
              <a:rPr lang="en-US" dirty="0" smtClean="0"/>
              <a:t>- 1</a:t>
            </a:r>
            <a:r>
              <a:rPr lang="en-US" baseline="30000" dirty="0" smtClean="0"/>
              <a:t>st</a:t>
            </a:r>
            <a:r>
              <a:rPr lang="en-US" dirty="0" smtClean="0"/>
              <a:t> Singular (DF </a:t>
            </a:r>
            <a:r>
              <a:rPr lang="en-US" dirty="0" err="1" smtClean="0"/>
              <a:t>Gagvsgwosgoi</a:t>
            </a:r>
            <a:r>
              <a:rPr lang="en-US" dirty="0" smtClean="0"/>
              <a:t>.)</a:t>
            </a:r>
          </a:p>
          <a:p>
            <a:pPr marL="0" indent="0">
              <a:buNone/>
            </a:pPr>
            <a:r>
              <a:rPr lang="en-US" dirty="0" smtClean="0"/>
              <a:t>?- ~ a- a-Stem </a:t>
            </a:r>
            <a:r>
              <a:rPr lang="en-US" dirty="0"/>
              <a:t>Pronoun Pattern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agvsgwosg</a:t>
            </a:r>
            <a:r>
              <a:rPr lang="en-US" dirty="0" smtClean="0"/>
              <a:t>- Imperfective Stem</a:t>
            </a:r>
            <a:endParaRPr lang="en-US" dirty="0"/>
          </a:p>
        </p:txBody>
      </p:sp>
      <p:pic>
        <p:nvPicPr>
          <p:cNvPr id="16386" name="Picture 2" descr="H:\hfrancis\4x4ActsBng\WashFace02161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8788" y="1925638"/>
            <a:ext cx="3154942" cy="1935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251634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Do </a:t>
            </a:r>
            <a:r>
              <a:rPr lang="en-US" dirty="0" err="1"/>
              <a:t>advnehoi</a:t>
            </a:r>
            <a:r>
              <a:rPr lang="en-US" dirty="0"/>
              <a:t> </a:t>
            </a:r>
            <a:r>
              <a:rPr lang="en-US" dirty="0" err="1"/>
              <a:t>nigohilv</a:t>
            </a:r>
            <a:r>
              <a:rPr lang="en-U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Gohwelisgoi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err="1" smtClean="0"/>
              <a:t>Gowelisgoi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g- 3</a:t>
            </a:r>
            <a:r>
              <a:rPr lang="en-US" baseline="30000" dirty="0" smtClean="0"/>
              <a:t>rd</a:t>
            </a:r>
            <a:r>
              <a:rPr lang="en-US" dirty="0" smtClean="0"/>
              <a:t> Singular</a:t>
            </a:r>
          </a:p>
          <a:p>
            <a:pPr marL="0" indent="0">
              <a:buNone/>
            </a:pPr>
            <a:r>
              <a:rPr lang="en-US" dirty="0" smtClean="0"/>
              <a:t>g- 1</a:t>
            </a:r>
            <a:r>
              <a:rPr lang="en-US" baseline="30000" dirty="0" smtClean="0"/>
              <a:t>st</a:t>
            </a:r>
            <a:r>
              <a:rPr lang="en-US" dirty="0" smtClean="0"/>
              <a:t> Singular</a:t>
            </a:r>
          </a:p>
          <a:p>
            <a:pPr marL="0" indent="0">
              <a:buNone/>
            </a:pPr>
            <a:r>
              <a:rPr lang="en-US" dirty="0" smtClean="0"/>
              <a:t>g- ~ g- Vowel Stem </a:t>
            </a:r>
            <a:r>
              <a:rPr lang="en-US" dirty="0"/>
              <a:t>Pronoun Pattern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ohwelisg</a:t>
            </a:r>
            <a:r>
              <a:rPr lang="en-US" dirty="0" smtClean="0"/>
              <a:t>- Imperfective Stem</a:t>
            </a:r>
            <a:endParaRPr lang="en-US" dirty="0"/>
          </a:p>
        </p:txBody>
      </p:sp>
      <p:pic>
        <p:nvPicPr>
          <p:cNvPr id="18434" name="Picture 2" descr="H:\hfrancis\4x4ActsBng\Write11051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2550" y="1771650"/>
            <a:ext cx="3316970" cy="2017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201132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Jump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484784"/>
            <a:ext cx="5256584" cy="4433053"/>
          </a:xfrm>
        </p:spPr>
      </p:pic>
      <p:sp>
        <p:nvSpPr>
          <p:cNvPr id="5" name="TextBox 4"/>
          <p:cNvSpPr txBox="1"/>
          <p:nvPr/>
        </p:nvSpPr>
        <p:spPr>
          <a:xfrm>
            <a:off x="539552" y="6051528"/>
            <a:ext cx="55579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Feeling, Durbin.  1975.  Cherokee English Dictionary.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12160" y="2420888"/>
            <a:ext cx="2526654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</a:t>
            </a:r>
            <a:r>
              <a:rPr lang="en-US" dirty="0" err="1" smtClean="0"/>
              <a:t>Sg</a:t>
            </a:r>
            <a:r>
              <a:rPr lang="en-US" dirty="0" smtClean="0"/>
              <a:t>. Present</a:t>
            </a:r>
          </a:p>
          <a:p>
            <a:pPr marL="342900" indent="-342900">
              <a:buAutoNum type="arabicPeriod"/>
            </a:pPr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</a:t>
            </a:r>
            <a:r>
              <a:rPr lang="en-US" dirty="0" err="1" smtClean="0"/>
              <a:t>Sg</a:t>
            </a:r>
            <a:r>
              <a:rPr lang="en-US" dirty="0" smtClean="0"/>
              <a:t>. Present</a:t>
            </a:r>
          </a:p>
          <a:p>
            <a:pPr marL="342900" indent="-342900">
              <a:buAutoNum type="arabicPeriod"/>
            </a:pPr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</a:t>
            </a:r>
            <a:r>
              <a:rPr lang="en-US" dirty="0" err="1" smtClean="0"/>
              <a:t>Sg</a:t>
            </a:r>
            <a:r>
              <a:rPr lang="en-US" dirty="0" smtClean="0"/>
              <a:t>. Perfective</a:t>
            </a:r>
          </a:p>
          <a:p>
            <a:pPr marL="342900" indent="-342900">
              <a:buAutoNum type="arabicPeriod"/>
            </a:pPr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</a:t>
            </a:r>
            <a:r>
              <a:rPr lang="en-US" dirty="0" err="1" smtClean="0"/>
              <a:t>Sg</a:t>
            </a:r>
            <a:r>
              <a:rPr lang="en-US" dirty="0" smtClean="0"/>
              <a:t>. Imperfective</a:t>
            </a:r>
          </a:p>
          <a:p>
            <a:pPr marL="342900" indent="-342900">
              <a:buAutoNum type="arabicPeriod"/>
            </a:pPr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</a:t>
            </a:r>
            <a:r>
              <a:rPr lang="en-US" dirty="0" err="1" smtClean="0"/>
              <a:t>Sg</a:t>
            </a:r>
            <a:r>
              <a:rPr lang="en-US" dirty="0" smtClean="0"/>
              <a:t>. Immediate</a:t>
            </a:r>
          </a:p>
          <a:p>
            <a:pPr marL="342900" indent="-342900">
              <a:buAutoNum type="arabicPeriod"/>
            </a:pPr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</a:t>
            </a:r>
            <a:r>
              <a:rPr lang="en-US" dirty="0" err="1" smtClean="0"/>
              <a:t>Sg</a:t>
            </a:r>
            <a:r>
              <a:rPr lang="en-US" dirty="0" smtClean="0"/>
              <a:t>. Infinitive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74542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Activity Structure Dialogues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1.  3</a:t>
            </a:r>
            <a:r>
              <a:rPr lang="en-US" baseline="30000" dirty="0" smtClean="0"/>
              <a:t>rd</a:t>
            </a:r>
            <a:r>
              <a:rPr lang="en-US" dirty="0" smtClean="0"/>
              <a:t> Person Singular Present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Do </a:t>
            </a:r>
            <a:r>
              <a:rPr lang="en-US" dirty="0" err="1" smtClean="0"/>
              <a:t>advneha</a:t>
            </a:r>
            <a:r>
              <a:rPr lang="en-US" dirty="0" smtClean="0"/>
              <a:t>?	What </a:t>
            </a:r>
            <a:r>
              <a:rPr lang="en-US" dirty="0"/>
              <a:t>is he doing?</a:t>
            </a:r>
          </a:p>
          <a:p>
            <a:pPr marL="0" indent="0">
              <a:buNone/>
            </a:pPr>
            <a:r>
              <a:rPr lang="en-US" dirty="0" err="1" smtClean="0"/>
              <a:t>Daltadega</a:t>
            </a:r>
            <a:r>
              <a:rPr lang="en-US" dirty="0" smtClean="0"/>
              <a:t>.		He's </a:t>
            </a:r>
            <a:r>
              <a:rPr lang="en-US" dirty="0"/>
              <a:t>jumping.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276712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Activity Structure Dialogues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2.  2</a:t>
            </a:r>
            <a:r>
              <a:rPr lang="en-US" baseline="30000" dirty="0" smtClean="0"/>
              <a:t>nd</a:t>
            </a:r>
            <a:r>
              <a:rPr lang="en-US" dirty="0" smtClean="0"/>
              <a:t> Person Singular Immediate Command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Hawa</a:t>
            </a:r>
            <a:r>
              <a:rPr lang="en-US" dirty="0" smtClean="0"/>
              <a:t>.  </a:t>
            </a:r>
            <a:r>
              <a:rPr lang="en-US" dirty="0" err="1" smtClean="0"/>
              <a:t>Taltaduga</a:t>
            </a:r>
            <a:r>
              <a:rPr lang="en-US" dirty="0" smtClean="0"/>
              <a:t>, </a:t>
            </a:r>
            <a:r>
              <a:rPr lang="en-US" dirty="0" err="1" smtClean="0"/>
              <a:t>nihi</a:t>
            </a:r>
            <a:r>
              <a:rPr lang="en-US" dirty="0" smtClean="0"/>
              <a:t> </a:t>
            </a:r>
            <a:r>
              <a:rPr lang="en-US" dirty="0" err="1"/>
              <a:t>u</a:t>
            </a:r>
            <a:r>
              <a:rPr lang="en-US" dirty="0" err="1" smtClean="0"/>
              <a:t>tsawada</a:t>
            </a:r>
            <a:r>
              <a:rPr lang="en-US" dirty="0" smtClean="0"/>
              <a:t>!</a:t>
            </a:r>
          </a:p>
          <a:p>
            <a:pPr marL="0" indent="0">
              <a:buNone/>
            </a:pPr>
            <a:r>
              <a:rPr lang="en-US" dirty="0" smtClean="0"/>
              <a:t>Oh</a:t>
            </a:r>
            <a:r>
              <a:rPr lang="en-US" dirty="0"/>
              <a:t>.  You jump, </a:t>
            </a:r>
            <a:r>
              <a:rPr lang="en-US" dirty="0" smtClean="0"/>
              <a:t>you kangaroo!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187531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Activity Structure Dialogues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3</a:t>
            </a:r>
            <a:r>
              <a:rPr lang="en-US" dirty="0" smtClean="0"/>
              <a:t>.  1</a:t>
            </a:r>
            <a:r>
              <a:rPr lang="en-US" baseline="30000" dirty="0" smtClean="0"/>
              <a:t>st</a:t>
            </a:r>
            <a:r>
              <a:rPr lang="en-US" dirty="0" smtClean="0"/>
              <a:t> Person Singular Present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Hawa</a:t>
            </a:r>
            <a:r>
              <a:rPr lang="en-US" dirty="0" smtClean="0"/>
              <a:t>, </a:t>
            </a:r>
            <a:r>
              <a:rPr lang="en-US" dirty="0" err="1" smtClean="0"/>
              <a:t>degalitadega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Okay</a:t>
            </a:r>
            <a:r>
              <a:rPr lang="en-US" dirty="0"/>
              <a:t>, I'm jumping.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537700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Activity Structure Dialogues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4.  2</a:t>
            </a:r>
            <a:r>
              <a:rPr lang="en-US" baseline="30000" dirty="0" smtClean="0"/>
              <a:t>nd</a:t>
            </a:r>
            <a:r>
              <a:rPr lang="en-US" dirty="0" smtClean="0"/>
              <a:t> and 1</a:t>
            </a:r>
            <a:r>
              <a:rPr lang="en-US" baseline="30000" dirty="0" smtClean="0"/>
              <a:t>st</a:t>
            </a:r>
            <a:r>
              <a:rPr lang="en-US" dirty="0" smtClean="0"/>
              <a:t> Person Singular Imperfective Habitual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Nigohilvitsu</a:t>
            </a:r>
            <a:r>
              <a:rPr lang="en-US" dirty="0" smtClean="0"/>
              <a:t> </a:t>
            </a:r>
            <a:r>
              <a:rPr lang="en-US" dirty="0" err="1" smtClean="0"/>
              <a:t>dehaltadegoi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r>
              <a:rPr lang="en-US" dirty="0" smtClean="0"/>
              <a:t>Do </a:t>
            </a:r>
            <a:r>
              <a:rPr lang="en-US" dirty="0"/>
              <a:t>you always jump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Vv</a:t>
            </a:r>
            <a:r>
              <a:rPr lang="en-US" dirty="0" smtClean="0"/>
              <a:t>, </a:t>
            </a:r>
            <a:r>
              <a:rPr lang="en-US" dirty="0" err="1" smtClean="0"/>
              <a:t>nigohilv</a:t>
            </a:r>
            <a:r>
              <a:rPr lang="en-US" dirty="0" smtClean="0"/>
              <a:t> </a:t>
            </a:r>
            <a:r>
              <a:rPr lang="en-US" dirty="0" err="1" smtClean="0"/>
              <a:t>degalitadegoi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Yes </a:t>
            </a:r>
            <a:r>
              <a:rPr lang="en-US" dirty="0"/>
              <a:t>I always jump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21695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 algn="l"/>
            <a:r>
              <a:rPr lang="en-US" dirty="0"/>
              <a:t>Eat </a:t>
            </a:r>
            <a:r>
              <a:rPr lang="en-US" dirty="0" smtClean="0"/>
              <a:t>meal Verb Structure Dialogue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What </a:t>
            </a:r>
            <a:r>
              <a:rPr lang="en-US" dirty="0"/>
              <a:t>is he doing?</a:t>
            </a:r>
          </a:p>
          <a:p>
            <a:pPr marL="0" indent="0">
              <a:buNone/>
            </a:pPr>
            <a:r>
              <a:rPr lang="en-US" dirty="0"/>
              <a:t>He's </a:t>
            </a:r>
            <a:r>
              <a:rPr lang="en-US" dirty="0" smtClean="0"/>
              <a:t>eating a meal.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Oh</a:t>
            </a:r>
            <a:r>
              <a:rPr lang="en-US" dirty="0"/>
              <a:t>.  You eat meal, you </a:t>
            </a:r>
            <a:r>
              <a:rPr lang="en-US" dirty="0" smtClean="0"/>
              <a:t>hungry one!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Okay</a:t>
            </a:r>
            <a:r>
              <a:rPr lang="en-US" dirty="0"/>
              <a:t>, I'm </a:t>
            </a:r>
            <a:r>
              <a:rPr lang="en-US" dirty="0" smtClean="0"/>
              <a:t>eating a meal.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Do </a:t>
            </a:r>
            <a:r>
              <a:rPr lang="en-US" dirty="0"/>
              <a:t>you always eat </a:t>
            </a:r>
            <a:r>
              <a:rPr lang="en-US" dirty="0" smtClean="0"/>
              <a:t>a meal</a:t>
            </a:r>
            <a:r>
              <a:rPr lang="en-US" dirty="0"/>
              <a:t>?</a:t>
            </a:r>
          </a:p>
          <a:p>
            <a:pPr marL="0" indent="0">
              <a:buNone/>
            </a:pPr>
            <a:r>
              <a:rPr lang="en-US" dirty="0" smtClean="0"/>
              <a:t>Yes, </a:t>
            </a:r>
            <a:r>
              <a:rPr lang="en-US" dirty="0"/>
              <a:t>I always eat </a:t>
            </a:r>
            <a:r>
              <a:rPr lang="en-US" dirty="0" smtClean="0"/>
              <a:t>a meal.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94728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Finished Grids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196752"/>
            <a:ext cx="5400600" cy="5342180"/>
          </a:xfrm>
        </p:spPr>
      </p:pic>
    </p:spTree>
    <p:extLst>
      <p:ext uri="{BB962C8B-B14F-4D97-AF65-F5344CB8AC3E}">
        <p14:creationId xmlns:p14="http://schemas.microsoft.com/office/powerpoint/2010/main" val="789084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Finished Grids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268760"/>
            <a:ext cx="5832648" cy="5518846"/>
          </a:xfrm>
        </p:spPr>
      </p:pic>
    </p:spTree>
    <p:extLst>
      <p:ext uri="{BB962C8B-B14F-4D97-AF65-F5344CB8AC3E}">
        <p14:creationId xmlns:p14="http://schemas.microsoft.com/office/powerpoint/2010/main" val="26971975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Imperfective 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What is the Stem?  The Stem is everything except the Pronoun and the Final Ending.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Cherokee Language shows a system of 5 Stems:</a:t>
            </a:r>
          </a:p>
          <a:p>
            <a:pPr marL="0" indent="0">
              <a:buNone/>
            </a:pPr>
            <a:r>
              <a:rPr lang="en-US" dirty="0" smtClean="0"/>
              <a:t>Present 		– Current Time Reference</a:t>
            </a:r>
          </a:p>
          <a:p>
            <a:pPr marL="0" indent="0">
              <a:buNone/>
            </a:pPr>
            <a:r>
              <a:rPr lang="en-US" dirty="0" smtClean="0"/>
              <a:t>Immediate 		– Just Now Time Reference</a:t>
            </a:r>
          </a:p>
          <a:p>
            <a:pPr marL="0" indent="0">
              <a:buNone/>
            </a:pPr>
            <a:r>
              <a:rPr lang="en-US" dirty="0" smtClean="0"/>
              <a:t>Imperfective 	– Open Temporal Extent</a:t>
            </a:r>
          </a:p>
          <a:p>
            <a:pPr marL="0" indent="0">
              <a:buNone/>
            </a:pPr>
            <a:r>
              <a:rPr lang="en-US" dirty="0" smtClean="0"/>
              <a:t>Perfective		 – Closed Temporal Extent</a:t>
            </a:r>
          </a:p>
          <a:p>
            <a:pPr marL="0" indent="0">
              <a:buNone/>
            </a:pPr>
            <a:r>
              <a:rPr lang="en-US" dirty="0" smtClean="0"/>
              <a:t>Infinitive 		– No Time Reference</a:t>
            </a:r>
          </a:p>
        </p:txBody>
      </p:sp>
    </p:spTree>
    <p:extLst>
      <p:ext uri="{BB962C8B-B14F-4D97-AF65-F5344CB8AC3E}">
        <p14:creationId xmlns:p14="http://schemas.microsoft.com/office/powerpoint/2010/main" val="38301130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Imperfective 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What is the Stem?  The Stem is everything except the Pronoun and the Final Ending.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Why the Imperfective Stem?  It’s useful!  </a:t>
            </a:r>
          </a:p>
          <a:p>
            <a:pPr marL="0" indent="0">
              <a:buNone/>
            </a:pPr>
            <a:r>
              <a:rPr lang="en-US" dirty="0" smtClean="0"/>
              <a:t>The Imperfective combines with Final Forms to create a range of sentences (unlike the Present, the Immediate, and the Infinitive).</a:t>
            </a:r>
          </a:p>
          <a:p>
            <a:pPr marL="0" indent="0">
              <a:buNone/>
            </a:pPr>
            <a:r>
              <a:rPr lang="en-US" dirty="0" smtClean="0"/>
              <a:t>g-</a:t>
            </a:r>
            <a:r>
              <a:rPr lang="en-US" dirty="0" err="1" smtClean="0"/>
              <a:t>alsgisg</a:t>
            </a:r>
            <a:r>
              <a:rPr lang="en-US" dirty="0" smtClean="0"/>
              <a:t>-</a:t>
            </a:r>
            <a:r>
              <a:rPr lang="en-US" dirty="0" err="1" smtClean="0"/>
              <a:t>oi</a:t>
            </a:r>
            <a:r>
              <a:rPr lang="en-US" dirty="0" smtClean="0"/>
              <a:t>		I dance.</a:t>
            </a:r>
          </a:p>
          <a:p>
            <a:pPr marL="0" indent="0">
              <a:buNone/>
            </a:pPr>
            <a:r>
              <a:rPr lang="en-US" dirty="0" smtClean="0"/>
              <a:t>g-</a:t>
            </a:r>
            <a:r>
              <a:rPr lang="en-US" dirty="0" err="1" smtClean="0"/>
              <a:t>alsgisg</a:t>
            </a:r>
            <a:r>
              <a:rPr lang="en-US" dirty="0" smtClean="0"/>
              <a:t>-vi		I was dancing.</a:t>
            </a:r>
          </a:p>
          <a:p>
            <a:pPr marL="0" indent="0">
              <a:buNone/>
            </a:pPr>
            <a:r>
              <a:rPr lang="en-US" dirty="0" smtClean="0"/>
              <a:t>g-</a:t>
            </a:r>
            <a:r>
              <a:rPr lang="en-US" dirty="0" err="1" smtClean="0"/>
              <a:t>alsgisg</a:t>
            </a:r>
            <a:r>
              <a:rPr lang="en-US" dirty="0" smtClean="0"/>
              <a:t>-</a:t>
            </a:r>
            <a:r>
              <a:rPr lang="en-US" dirty="0" err="1" smtClean="0"/>
              <a:t>esdi</a:t>
            </a:r>
            <a:r>
              <a:rPr lang="en-US" dirty="0" smtClean="0"/>
              <a:t>	I will be dancing.</a:t>
            </a: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g-</a:t>
            </a:r>
            <a:r>
              <a:rPr lang="en-US" dirty="0" err="1" smtClean="0"/>
              <a:t>alsgisg</a:t>
            </a:r>
            <a:r>
              <a:rPr lang="en-US" dirty="0" smtClean="0"/>
              <a:t>-</a:t>
            </a:r>
            <a:r>
              <a:rPr lang="en-US" dirty="0" err="1" smtClean="0"/>
              <a:t>i</a:t>
            </a:r>
            <a:r>
              <a:rPr lang="en-US" dirty="0"/>
              <a:t>		I Dancer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17449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Imperfective Habitual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We go through the Activities with the Imperfective Habitual Verb Word Sentences.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Pronoun + Imperfective Stem + </a:t>
            </a:r>
            <a:r>
              <a:rPr lang="en-US" dirty="0" err="1" smtClean="0"/>
              <a:t>oi</a:t>
            </a:r>
            <a:r>
              <a:rPr lang="en-US" dirty="0" smtClean="0"/>
              <a:t> Habitual Final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Do </a:t>
            </a:r>
            <a:r>
              <a:rPr lang="en-US" dirty="0" err="1" smtClean="0"/>
              <a:t>advnehoi</a:t>
            </a:r>
            <a:r>
              <a:rPr lang="en-US" dirty="0" smtClean="0"/>
              <a:t> </a:t>
            </a:r>
            <a:r>
              <a:rPr lang="en-US" dirty="0" err="1" smtClean="0"/>
              <a:t>nigohilv</a:t>
            </a:r>
            <a:r>
              <a:rPr lang="en-US" dirty="0" smtClean="0"/>
              <a:t>?  What does she always do?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Alsgisgoi</a:t>
            </a:r>
            <a:r>
              <a:rPr lang="en-US" dirty="0" smtClean="0"/>
              <a:t>.  </a:t>
            </a:r>
            <a:r>
              <a:rPr lang="en-US" dirty="0" err="1" smtClean="0"/>
              <a:t>Nigohilv</a:t>
            </a:r>
            <a:r>
              <a:rPr lang="en-US" dirty="0" smtClean="0"/>
              <a:t> </a:t>
            </a:r>
            <a:r>
              <a:rPr lang="en-US" dirty="0" err="1" smtClean="0"/>
              <a:t>alsgisgoi</a:t>
            </a:r>
            <a:r>
              <a:rPr lang="en-US" dirty="0" smtClean="0"/>
              <a:t>.  </a:t>
            </a:r>
          </a:p>
          <a:p>
            <a:pPr marL="0" indent="0">
              <a:buNone/>
            </a:pPr>
            <a:r>
              <a:rPr lang="en-US" dirty="0" smtClean="0"/>
              <a:t>She dances.  She always dances.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97894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Do </a:t>
            </a:r>
            <a:r>
              <a:rPr lang="en-US" dirty="0" err="1"/>
              <a:t>advnehoi</a:t>
            </a:r>
            <a:r>
              <a:rPr lang="en-US" dirty="0"/>
              <a:t> </a:t>
            </a:r>
            <a:r>
              <a:rPr lang="en-US" dirty="0" err="1"/>
              <a:t>nigohilv</a:t>
            </a:r>
            <a:r>
              <a:rPr lang="en-U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 smtClean="0"/>
              <a:t>Alsgisgoi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NB:  One other form is required to identify the Stem.  </a:t>
            </a:r>
            <a:r>
              <a:rPr lang="en-US" dirty="0" err="1" smtClean="0"/>
              <a:t>Galsgisgoi</a:t>
            </a:r>
            <a:r>
              <a:rPr lang="en-US" dirty="0" smtClean="0"/>
              <a:t>.  I dance.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G- First Person Singular</a:t>
            </a:r>
          </a:p>
          <a:p>
            <a:pPr marL="0" indent="0">
              <a:buNone/>
            </a:pPr>
            <a:r>
              <a:rPr lang="en-US" dirty="0" smtClean="0"/>
              <a:t>A- Third Person Singular</a:t>
            </a:r>
          </a:p>
          <a:p>
            <a:pPr marL="0" indent="0">
              <a:buNone/>
            </a:pPr>
            <a:r>
              <a:rPr lang="en-US" dirty="0" smtClean="0"/>
              <a:t>g- ~ a- a-Stem Pronoun Pattern</a:t>
            </a:r>
          </a:p>
          <a:p>
            <a:pPr marL="0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alsgisg</a:t>
            </a:r>
            <a:r>
              <a:rPr lang="en-US" dirty="0" smtClean="0"/>
              <a:t>- Imperfective Stem</a:t>
            </a:r>
            <a:endParaRPr lang="en-US" dirty="0"/>
          </a:p>
        </p:txBody>
      </p:sp>
      <p:pic>
        <p:nvPicPr>
          <p:cNvPr id="1026" name="Picture 2" descr="H:\hfrancis\4x4ActsBng\Dance02161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4174" y="2852936"/>
            <a:ext cx="2090193" cy="2772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65191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Do </a:t>
            </a:r>
            <a:r>
              <a:rPr lang="en-US" dirty="0" err="1"/>
              <a:t>advnehoi</a:t>
            </a:r>
            <a:r>
              <a:rPr lang="en-US" dirty="0"/>
              <a:t> </a:t>
            </a:r>
            <a:r>
              <a:rPr lang="en-US" dirty="0" err="1"/>
              <a:t>nigohilv</a:t>
            </a:r>
            <a:r>
              <a:rPr lang="en-U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Agoliyesgoi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err="1" smtClean="0"/>
              <a:t>Tsigoliyesgoi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a- 3</a:t>
            </a:r>
            <a:r>
              <a:rPr lang="en-US" baseline="30000" dirty="0" smtClean="0"/>
              <a:t>rd</a:t>
            </a:r>
            <a:r>
              <a:rPr lang="en-US" dirty="0" smtClean="0"/>
              <a:t> Singular</a:t>
            </a:r>
          </a:p>
          <a:p>
            <a:pPr marL="0" indent="0">
              <a:buNone/>
            </a:pPr>
            <a:r>
              <a:rPr lang="en-US" dirty="0" err="1" smtClean="0"/>
              <a:t>tsi</a:t>
            </a:r>
            <a:r>
              <a:rPr lang="en-US" dirty="0" smtClean="0"/>
              <a:t>- 1</a:t>
            </a:r>
            <a:r>
              <a:rPr lang="en-US" baseline="30000" dirty="0" smtClean="0"/>
              <a:t>st</a:t>
            </a:r>
            <a:r>
              <a:rPr lang="en-US" dirty="0" smtClean="0"/>
              <a:t> Singular</a:t>
            </a:r>
          </a:p>
          <a:p>
            <a:pPr marL="0" indent="0">
              <a:buNone/>
            </a:pPr>
            <a:r>
              <a:rPr lang="en-US" dirty="0" err="1" smtClean="0"/>
              <a:t>tsi</a:t>
            </a:r>
            <a:r>
              <a:rPr lang="en-US" dirty="0" smtClean="0"/>
              <a:t>- ~ a- Consonant Stem Pronoun Pattern</a:t>
            </a:r>
          </a:p>
          <a:p>
            <a:pPr marL="0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goliyesg</a:t>
            </a:r>
            <a:r>
              <a:rPr lang="en-US" dirty="0" smtClean="0"/>
              <a:t>- Imperfective Stem</a:t>
            </a:r>
            <a:endParaRPr lang="en-US" dirty="0"/>
          </a:p>
        </p:txBody>
      </p:sp>
      <p:pic>
        <p:nvPicPr>
          <p:cNvPr id="2050" name="Picture 2" descr="H:\hfrancis\4x4ActsBng\Read02161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3021" y="1412776"/>
            <a:ext cx="2448272" cy="2933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84265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1394</TotalTime>
  <Words>753</Words>
  <Application>Microsoft Office PowerPoint</Application>
  <PresentationFormat>On-screen Show (4:3)</PresentationFormat>
  <Paragraphs>205</Paragraphs>
  <Slides>29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ᏣᎳᎩ ᎦᏬᏂᎯᏍᏗ 132</vt:lpstr>
      <vt:lpstr>Activities Bingo</vt:lpstr>
      <vt:lpstr>Finished Grids</vt:lpstr>
      <vt:lpstr>Finished Grids</vt:lpstr>
      <vt:lpstr>Imperfective Stem</vt:lpstr>
      <vt:lpstr>Imperfective Stem</vt:lpstr>
      <vt:lpstr>Imperfective Habitual</vt:lpstr>
      <vt:lpstr>Do advnehoi nigohilv?</vt:lpstr>
      <vt:lpstr>Do advnehoi nigohilv?</vt:lpstr>
      <vt:lpstr>Do advnehoi nigohilv?</vt:lpstr>
      <vt:lpstr>Do advnehoi nigohilv?</vt:lpstr>
      <vt:lpstr>Do advnehoi nigohilv?</vt:lpstr>
      <vt:lpstr>Do advnehoi nigohilv?</vt:lpstr>
      <vt:lpstr>Do advnehoi nigohilv?</vt:lpstr>
      <vt:lpstr>Do advnehoi nigohilv?</vt:lpstr>
      <vt:lpstr>Do advnehoi nigohilv?</vt:lpstr>
      <vt:lpstr>Do advnehoi nigohilv?</vt:lpstr>
      <vt:lpstr>Do advnehoi nigohilv?</vt:lpstr>
      <vt:lpstr>Do advnehoi nigohilv?</vt:lpstr>
      <vt:lpstr>Do advnehoi nigohilv?</vt:lpstr>
      <vt:lpstr>Do advnehoi nigohilv?</vt:lpstr>
      <vt:lpstr>Do advnehoi nigohilv?</vt:lpstr>
      <vt:lpstr>Do advnehoi nigohilv?</vt:lpstr>
      <vt:lpstr>Jump</vt:lpstr>
      <vt:lpstr>Activity Structure Dialogues</vt:lpstr>
      <vt:lpstr>Activity Structure Dialogues</vt:lpstr>
      <vt:lpstr>Activity Structure Dialogues</vt:lpstr>
      <vt:lpstr>Activity Structure Dialogues</vt:lpstr>
      <vt:lpstr>Eat meal Verb Structure Dialogue</vt:lpstr>
    </vt:vector>
  </TitlesOfParts>
  <Company>Western Carolina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ᏣᎳᎩ ᎦᏬᏂᎯᏍᏗ 101</dc:title>
  <dc:creator>WCUUser</dc:creator>
  <cp:lastModifiedBy>WCUUser</cp:lastModifiedBy>
  <cp:revision>104</cp:revision>
  <dcterms:created xsi:type="dcterms:W3CDTF">2013-12-02T20:40:26Z</dcterms:created>
  <dcterms:modified xsi:type="dcterms:W3CDTF">2014-03-17T18:20:12Z</dcterms:modified>
</cp:coreProperties>
</file>