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7" r:id="rId4"/>
    <p:sldId id="279" r:id="rId5"/>
    <p:sldId id="278" r:id="rId6"/>
    <p:sldId id="272" r:id="rId7"/>
    <p:sldId id="280" r:id="rId8"/>
    <p:sldId id="281" r:id="rId9"/>
    <p:sldId id="273" r:id="rId10"/>
    <p:sldId id="282" r:id="rId11"/>
    <p:sldId id="274" r:id="rId12"/>
    <p:sldId id="284" r:id="rId13"/>
    <p:sldId id="275" r:id="rId14"/>
    <p:sldId id="283" r:id="rId15"/>
    <p:sldId id="276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7" autoAdjust="0"/>
    <p:restoredTop sz="96048" autoAdjust="0"/>
  </p:normalViewPr>
  <p:slideViewPr>
    <p:cSldViewPr>
      <p:cViewPr varScale="1">
        <p:scale>
          <a:sx n="100" d="100"/>
          <a:sy n="100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F2F6E9-90CE-46D9-B6C6-375B6E7B9BFF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E54E50-92DA-48A1-9C07-FEBC1FD42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29655A-5D34-43B6-9AF0-6531498A2DF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B8B3-5EE1-49E9-9BD5-8B452CB61A9E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0F8D-7EAF-43D8-B70D-7D903172E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9EAB-465F-42CE-B708-D0489D2616B8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E088-F859-4F8F-BFD1-E42BBC51F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9280-7BC0-4A70-A06B-A8DF003EC914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953F-A171-4FC7-AC0F-62BFD2C57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844C-9B34-41D0-9038-393348B6285F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0DDA-D073-4DE4-8C3F-B1DC4C16C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2E3B-80A2-40EB-83AB-223D525E1FB8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E9739-D326-4404-827E-E51736AF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B06E-7C98-4C25-9951-29F10B688F7F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72DB-7829-4368-AC68-38BA48E34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007E-63EA-48E4-985E-43EC644CA047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39D2-E316-4F66-8B25-FA442DE56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F3D2-519C-48D6-AE3E-4467D4D28C48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F76C-8C48-416F-BDF0-F27B6D2C8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5BD8-C69B-40C3-8CC1-1ED737AD8AF0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05A7-D7EB-4B2D-AF7D-CFCCB96B5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56E2-EF18-4397-9CAA-DDC89559A1F8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E449-A6E9-4CC5-8039-1B7A15A9B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84B5-6C46-4873-B9EB-C5C7A796BA16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F3B7-0B04-4E08-9B76-1760F1C78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22B505-13FB-4453-AB8A-54786716B4D8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552549-563D-4C52-BD5A-51E9291CA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Aboriginal Serif" pitchFamily="-72" charset="0"/>
                <a:ea typeface="Plantagenet Cherokee" pitchFamily="-72" charset="0"/>
                <a:cs typeface="Plantagenet Cherokee" pitchFamily="-72" charset="0"/>
              </a:rPr>
              <a:t>ᏣᎳᎩ</a:t>
            </a:r>
            <a:r>
              <a:rPr lang="en-US" dirty="0" smtClean="0">
                <a:latin typeface="Aboriginal Serif" pitchFamily="-72" charset="0"/>
              </a:rPr>
              <a:t> </a:t>
            </a:r>
            <a:r>
              <a:rPr lang="en-US" dirty="0" err="1" smtClean="0">
                <a:latin typeface="Aboriginal Serif" pitchFamily="-72" charset="0"/>
                <a:ea typeface="Plantagenet Cherokee" pitchFamily="-72" charset="0"/>
                <a:cs typeface="Plantagenet Cherokee" pitchFamily="-72" charset="0"/>
              </a:rPr>
              <a:t>ᎦᏬᏂᎯᏍᏗ</a:t>
            </a:r>
            <a:r>
              <a:rPr lang="en-US" dirty="0" smtClean="0">
                <a:latin typeface="Aboriginal Serif" pitchFamily="-72" charset="0"/>
              </a:rPr>
              <a:t> 132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boriginal Serif" panose="02000000000000000000" pitchFamily="2" charset="0"/>
              </a:rPr>
              <a:t>ᏦᎢᏁ</a:t>
            </a:r>
            <a:r>
              <a:rPr lang="en-US" dirty="0">
                <a:solidFill>
                  <a:schemeClr val="tx1"/>
                </a:solidFill>
                <a:latin typeface="Aboriginal Serif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boriginal Serif" panose="02000000000000000000" pitchFamily="2" charset="0"/>
              </a:rPr>
              <a:t>ᎢᎦ</a:t>
            </a:r>
            <a:r>
              <a:rPr lang="en-US" dirty="0">
                <a:solidFill>
                  <a:schemeClr val="tx1"/>
                </a:solidFill>
                <a:latin typeface="Aboriginal Serif" panose="020000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boriginal Serif"/>
                <a:cs typeface="Aboriginal Serif"/>
              </a:rPr>
              <a:t>ᎠᏅᏱ</a:t>
            </a:r>
            <a:r>
              <a:rPr lang="en-US" dirty="0" smtClean="0">
                <a:solidFill>
                  <a:schemeClr val="tx1"/>
                </a:solidFill>
                <a:latin typeface="Aboriginal Serif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boriginal Serif" panose="02000000000000000000" pitchFamily="2" charset="0"/>
              </a:rPr>
              <a:t>26, </a:t>
            </a:r>
            <a:r>
              <a:rPr lang="en-US" dirty="0" smtClean="0">
                <a:solidFill>
                  <a:schemeClr val="tx1"/>
                </a:solidFill>
                <a:latin typeface="Aboriginal Serif" panose="02000000000000000000" pitchFamily="2" charset="0"/>
              </a:rPr>
              <a:t>2014</a:t>
            </a:r>
            <a:endParaRPr lang="en-US" dirty="0">
              <a:solidFill>
                <a:schemeClr val="tx1"/>
              </a:solidFill>
              <a:latin typeface="Aboriginal Serif" panose="02000000000000000000" pitchFamily="2" charset="0"/>
            </a:endParaRPr>
          </a:p>
        </p:txBody>
      </p:sp>
      <p:pic>
        <p:nvPicPr>
          <p:cNvPr id="14339" name="Picture 4" descr="CherLangShield200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3. Human Reference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Nouns that refer to humans often take </a:t>
            </a:r>
            <a:r>
              <a:rPr lang="en-US" altLang="en-US" dirty="0" err="1" smtClean="0">
                <a:ea typeface="ＭＳ Ｐゴシック" pitchFamily="28" charset="-128"/>
              </a:rPr>
              <a:t>Tsi</a:t>
            </a:r>
            <a:r>
              <a:rPr lang="en-US" altLang="en-US" dirty="0" smtClean="0">
                <a:ea typeface="ＭＳ Ｐゴシック" pitchFamily="28" charset="-128"/>
              </a:rPr>
              <a:t>-/G- Set Pronouns that reference the Person of the human</a:t>
            </a:r>
            <a:r>
              <a:rPr lang="en-US" altLang="en-US" dirty="0" smtClean="0">
                <a:ea typeface="ＭＳ Ｐゴシック" pitchFamily="28" charset="-128"/>
              </a:rPr>
              <a:t>.</a:t>
            </a: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tsi-gehya</a:t>
            </a:r>
            <a:endParaRPr lang="en-US" altLang="en-US" dirty="0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hi-</a:t>
            </a:r>
            <a:r>
              <a:rPr lang="en-US" altLang="en-US" dirty="0" err="1" smtClean="0">
                <a:ea typeface="ＭＳ Ｐゴシック" pitchFamily="28" charset="-128"/>
              </a:rPr>
              <a:t>gehya</a:t>
            </a:r>
            <a:endParaRPr lang="en-US" altLang="en-US" dirty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agehya</a:t>
            </a:r>
            <a:endParaRPr lang="en-US" altLang="en-US" dirty="0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ani-gehya</a:t>
            </a:r>
            <a:endParaRPr lang="en-US" altLang="en-US" dirty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tsi</a:t>
            </a:r>
            <a:r>
              <a:rPr lang="en-US" altLang="en-US" dirty="0" smtClean="0">
                <a:ea typeface="ＭＳ Ｐゴシック" pitchFamily="28" charset="-128"/>
              </a:rPr>
              <a:t>- ~ a- Consonant Stem Pronoun Pattern</a:t>
            </a:r>
            <a:endParaRPr lang="en-US" altLang="en-US" dirty="0" smtClean="0">
              <a:ea typeface="ＭＳ Ｐゴシック" pitchFamily="2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2723008"/>
            <a:ext cx="4101681" cy="25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3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4.  Relationship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4a.  Reciprocal Relationship.  Sisters are sisters to each other.  Brothers are brothers to each other.  Friends are friends to each other.  Plural Intransitive Person pronouns.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dosdadanvtsi		he and I are brothers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dosdadalv’i		she and I are sisters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oginali’i			he/she and I are friends</a:t>
            </a:r>
          </a:p>
        </p:txBody>
      </p:sp>
    </p:spTree>
    <p:extLst>
      <p:ext uri="{BB962C8B-B14F-4D97-AF65-F5344CB8AC3E}">
        <p14:creationId xmlns:p14="http://schemas.microsoft.com/office/powerpoint/2010/main" val="288097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Vocabulary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Reciprocal Relationship Nouns</a:t>
            </a:r>
          </a:p>
          <a:p>
            <a:pPr>
              <a:buFontTx/>
              <a:buNone/>
            </a:pPr>
            <a:endParaRPr lang="en-US" altLang="en-US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d</a:t>
            </a:r>
            <a:r>
              <a:rPr lang="en-US" altLang="en-US" b="1" smtClean="0">
                <a:ea typeface="ＭＳ Ｐゴシック" pitchFamily="28" charset="-128"/>
              </a:rPr>
              <a:t>osd</a:t>
            </a:r>
            <a:r>
              <a:rPr lang="en-US" altLang="en-US" smtClean="0">
                <a:ea typeface="ＭＳ Ｐゴシック" pitchFamily="28" charset="-128"/>
              </a:rPr>
              <a:t>adanvtsi		we two are brothers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d</a:t>
            </a:r>
            <a:r>
              <a:rPr lang="en-US" altLang="en-US" b="1" smtClean="0">
                <a:ea typeface="ＭＳ Ｐゴシック" pitchFamily="28" charset="-128"/>
              </a:rPr>
              <a:t>osd</a:t>
            </a:r>
            <a:r>
              <a:rPr lang="en-US" altLang="en-US" smtClean="0">
                <a:ea typeface="ＭＳ Ｐゴシック" pitchFamily="28" charset="-128"/>
              </a:rPr>
              <a:t>adalv’i		we two are sisters</a:t>
            </a:r>
          </a:p>
          <a:p>
            <a:pPr>
              <a:buFontTx/>
              <a:buNone/>
            </a:pPr>
            <a:endParaRPr lang="en-US" altLang="en-US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Kag iyusdi di</a:t>
            </a:r>
            <a:r>
              <a:rPr lang="en-US" altLang="en-US" b="1" smtClean="0">
                <a:ea typeface="ＭＳ Ｐゴシック" pitchFamily="28" charset="-128"/>
              </a:rPr>
              <a:t>sd</a:t>
            </a:r>
            <a:r>
              <a:rPr lang="en-US" altLang="en-US" smtClean="0">
                <a:ea typeface="ＭＳ Ｐゴシック" pitchFamily="28" charset="-128"/>
              </a:rPr>
              <a:t>adanvtsi?  Who is your bro?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Di</a:t>
            </a:r>
            <a:r>
              <a:rPr lang="en-US" altLang="en-US" b="1" smtClean="0">
                <a:ea typeface="ＭＳ Ｐゴシック" pitchFamily="28" charset="-128"/>
              </a:rPr>
              <a:t>sd</a:t>
            </a:r>
            <a:r>
              <a:rPr lang="en-US" altLang="en-US" smtClean="0">
                <a:ea typeface="ＭＳ Ｐゴシック" pitchFamily="28" charset="-128"/>
              </a:rPr>
              <a:t>adalv’itsu eha?  Do you have a sister?</a:t>
            </a:r>
          </a:p>
        </p:txBody>
      </p:sp>
    </p:spTree>
    <p:extLst>
      <p:ext uri="{BB962C8B-B14F-4D97-AF65-F5344CB8AC3E}">
        <p14:creationId xmlns:p14="http://schemas.microsoft.com/office/powerpoint/2010/main" val="110016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4.  Relationship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4b.  Non-Reciprocal Relationship.  Mother-child, father-child, etc. are non-reciprocal relationships.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agi</a:t>
            </a:r>
            <a:r>
              <a:rPr lang="en-US" altLang="en-US" dirty="0" smtClean="0">
                <a:ea typeface="ＭＳ Ｐゴシック" pitchFamily="28" charset="-128"/>
              </a:rPr>
              <a:t>- Set Pronouns</a:t>
            </a: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agitsi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smtClean="0">
                <a:ea typeface="ＭＳ Ｐゴシック" pitchFamily="28" charset="-128"/>
              </a:rPr>
              <a:t>	she </a:t>
            </a:r>
            <a:r>
              <a:rPr lang="en-US" altLang="en-US" dirty="0" smtClean="0">
                <a:ea typeface="ＭＳ Ｐゴシック" pitchFamily="28" charset="-128"/>
              </a:rPr>
              <a:t>is mother to me, my mother</a:t>
            </a: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tsatsi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smtClean="0">
                <a:ea typeface="ＭＳ Ｐゴシック" pitchFamily="28" charset="-128"/>
              </a:rPr>
              <a:t>	she </a:t>
            </a:r>
            <a:r>
              <a:rPr lang="en-US" altLang="en-US" dirty="0" smtClean="0">
                <a:ea typeface="ＭＳ Ｐゴシック" pitchFamily="28" charset="-128"/>
              </a:rPr>
              <a:t>is mother to you, your mother</a:t>
            </a: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utsi</a:t>
            </a:r>
            <a:r>
              <a:rPr lang="en-US" altLang="en-US" dirty="0" smtClean="0">
                <a:ea typeface="ＭＳ Ｐゴシック" pitchFamily="28" charset="-128"/>
              </a:rPr>
              <a:t>		she is mother to him/her	</a:t>
            </a:r>
          </a:p>
        </p:txBody>
      </p:sp>
    </p:spTree>
    <p:extLst>
      <p:ext uri="{BB962C8B-B14F-4D97-AF65-F5344CB8AC3E}">
        <p14:creationId xmlns:p14="http://schemas.microsoft.com/office/powerpoint/2010/main" val="64562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Vocabulary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Relationship Nouns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agitsi</a:t>
            </a:r>
            <a:r>
              <a:rPr lang="en-US" altLang="en-US" dirty="0" smtClean="0">
                <a:ea typeface="ＭＳ Ｐゴシック" pitchFamily="28" charset="-128"/>
              </a:rPr>
              <a:t> 	</a:t>
            </a:r>
            <a:r>
              <a:rPr lang="en-US" altLang="en-US" dirty="0" err="1" smtClean="0">
                <a:ea typeface="ＭＳ Ｐゴシック" pitchFamily="28" charset="-128"/>
              </a:rPr>
              <a:t>ᎠᎩᏥ</a:t>
            </a:r>
            <a:r>
              <a:rPr lang="en-US" altLang="en-US" dirty="0" smtClean="0">
                <a:ea typeface="ＭＳ Ｐゴシック" pitchFamily="28" charset="-128"/>
              </a:rPr>
              <a:t> 	my mother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agidoda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err="1" smtClean="0">
                <a:ea typeface="ＭＳ Ｐゴシック" pitchFamily="28" charset="-128"/>
              </a:rPr>
              <a:t>ᎠᎩᏙᏓ</a:t>
            </a:r>
            <a:r>
              <a:rPr lang="en-US" altLang="en-US" dirty="0" smtClean="0">
                <a:ea typeface="ＭＳ Ｐゴシック" pitchFamily="28" charset="-128"/>
              </a:rPr>
              <a:t>	my father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agido’i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err="1" smtClean="0">
                <a:ea typeface="ＭＳ Ｐゴシック" pitchFamily="28" charset="-128"/>
              </a:rPr>
              <a:t>ᎠᎩᏙᎢ</a:t>
            </a:r>
            <a:r>
              <a:rPr lang="en-US" altLang="en-US" dirty="0" smtClean="0">
                <a:ea typeface="ＭＳ Ｐゴシック" pitchFamily="28" charset="-128"/>
              </a:rPr>
              <a:t> 	my </a:t>
            </a:r>
            <a:r>
              <a:rPr lang="en-US" altLang="en-US" dirty="0" err="1" smtClean="0">
                <a:ea typeface="ＭＳ Ｐゴシック" pitchFamily="28" charset="-128"/>
              </a:rPr>
              <a:t>o.s</a:t>
            </a:r>
            <a:r>
              <a:rPr lang="en-US" altLang="en-US" dirty="0" smtClean="0">
                <a:ea typeface="ＭＳ Ｐゴシック" pitchFamily="28" charset="-128"/>
              </a:rPr>
              <a:t>. sib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>
              <a:ea typeface="ＭＳ Ｐゴシック" pitchFamily="2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2</a:t>
            </a:r>
            <a:r>
              <a:rPr lang="en-US" altLang="en-US" baseline="30000" dirty="0" smtClean="0">
                <a:ea typeface="ＭＳ Ｐゴシック" pitchFamily="28" charset="-128"/>
              </a:rPr>
              <a:t>nd</a:t>
            </a:r>
            <a:r>
              <a:rPr lang="en-US" altLang="en-US" dirty="0" smtClean="0">
                <a:ea typeface="ＭＳ Ｐゴシック" pitchFamily="28" charset="-128"/>
              </a:rPr>
              <a:t> Person and 3</a:t>
            </a:r>
            <a:r>
              <a:rPr lang="en-US" altLang="en-US" baseline="30000" dirty="0" smtClean="0">
                <a:ea typeface="ＭＳ Ｐゴシック" pitchFamily="28" charset="-128"/>
              </a:rPr>
              <a:t>rd</a:t>
            </a:r>
            <a:r>
              <a:rPr lang="en-US" altLang="en-US" dirty="0" smtClean="0">
                <a:ea typeface="ＭＳ Ｐゴシック" pitchFamily="28" charset="-128"/>
              </a:rPr>
              <a:t> Person forms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tsatsi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err="1" smtClean="0">
                <a:ea typeface="ＭＳ Ｐゴシック" pitchFamily="28" charset="-128"/>
              </a:rPr>
              <a:t>utsi</a:t>
            </a:r>
            <a:endParaRPr lang="en-US" altLang="en-US" dirty="0" smtClean="0">
              <a:ea typeface="ＭＳ Ｐゴシック" pitchFamily="2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tsadoda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err="1" smtClean="0">
                <a:ea typeface="ＭＳ Ｐゴシック" pitchFamily="28" charset="-128"/>
              </a:rPr>
              <a:t>udoda</a:t>
            </a:r>
            <a:endParaRPr lang="en-US" altLang="en-US" dirty="0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04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4.  Relationship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4b.  Non-Reciprocal Relationship.  Mother-child, father-child, etc. are non-reciprocal relationships.</a:t>
            </a:r>
          </a:p>
          <a:p>
            <a:pPr>
              <a:buFontTx/>
              <a:buNone/>
            </a:pPr>
            <a:endParaRPr lang="en-US" altLang="en-US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tsi- Set Pronouns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tsitsi		I am her mother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hitsi		you are her mother</a:t>
            </a:r>
          </a:p>
        </p:txBody>
      </p:sp>
    </p:spTree>
    <p:extLst>
      <p:ext uri="{BB962C8B-B14F-4D97-AF65-F5344CB8AC3E}">
        <p14:creationId xmlns:p14="http://schemas.microsoft.com/office/powerpoint/2010/main" val="183008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Family Dialogue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MX" altLang="en-US" sz="2800" smtClean="0">
                <a:ea typeface="ＭＳ Ｐゴシック" pitchFamily="28" charset="-128"/>
              </a:rPr>
              <a:t>Han:		Luga, kag iyusdi </a:t>
            </a:r>
            <a:r>
              <a:rPr lang="es-MX" altLang="en-US" sz="2800" b="1" smtClean="0">
                <a:ea typeface="ＭＳ Ｐゴシック" pitchFamily="28" charset="-128"/>
              </a:rPr>
              <a:t>tsa</a:t>
            </a:r>
            <a:r>
              <a:rPr lang="es-MX" altLang="en-US" sz="2800" smtClean="0">
                <a:ea typeface="ＭＳ Ｐゴシック" pitchFamily="28" charset="-128"/>
              </a:rPr>
              <a:t>doda?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altLang="en-US" sz="2800" smtClean="0">
                <a:ea typeface="ＭＳ Ｐゴシック" pitchFamily="28" charset="-128"/>
              </a:rPr>
              <a:t>Luga:		Gesdi yitsigata.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altLang="en-US" sz="2800" smtClean="0">
                <a:ea typeface="ＭＳ Ｐゴシック" pitchFamily="28" charset="-128"/>
              </a:rPr>
              <a:t>			Kag iyusdi </a:t>
            </a:r>
            <a:r>
              <a:rPr lang="es-MX" altLang="en-US" sz="2800" b="1" smtClean="0">
                <a:ea typeface="ＭＳ Ｐゴシック" pitchFamily="28" charset="-128"/>
              </a:rPr>
              <a:t>agi</a:t>
            </a:r>
            <a:r>
              <a:rPr lang="es-MX" altLang="en-US" sz="2800" smtClean="0">
                <a:ea typeface="ＭＳ Ｐゴシック" pitchFamily="28" charset="-128"/>
              </a:rPr>
              <a:t>doda, Ogwiwani?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altLang="en-US" sz="2800" smtClean="0">
                <a:ea typeface="ＭＳ Ｐゴシック" pitchFamily="28" charset="-128"/>
              </a:rPr>
              <a:t>Ogwiwani:	Hiyatvdahvga Dahli Weda.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altLang="en-US" sz="2800" smtClean="0">
                <a:ea typeface="ＭＳ Ｐゴシック" pitchFamily="28" charset="-128"/>
              </a:rPr>
              <a:t>Luga:		Dahli Weda, kag iyusdi </a:t>
            </a:r>
            <a:r>
              <a:rPr lang="es-MX" altLang="en-US" sz="2800" b="1" smtClean="0">
                <a:ea typeface="ＭＳ Ｐゴシック" pitchFamily="28" charset="-128"/>
              </a:rPr>
              <a:t>agi</a:t>
            </a:r>
            <a:r>
              <a:rPr lang="es-MX" altLang="en-US" sz="2800" smtClean="0">
                <a:ea typeface="ＭＳ Ｐゴシック" pitchFamily="28" charset="-128"/>
              </a:rPr>
              <a:t>doda?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altLang="en-US" sz="2800" smtClean="0">
                <a:ea typeface="ＭＳ Ｐゴシック" pitchFamily="28" charset="-128"/>
              </a:rPr>
              <a:t>Dahli Weda:	</a:t>
            </a:r>
            <a:r>
              <a:rPr lang="es-MX" altLang="en-US" sz="2800" b="1" smtClean="0">
                <a:ea typeface="ＭＳ Ｐゴシック" pitchFamily="28" charset="-128"/>
              </a:rPr>
              <a:t>Gv</a:t>
            </a:r>
            <a:r>
              <a:rPr lang="es-MX" altLang="en-US" sz="2800" smtClean="0">
                <a:ea typeface="ＭＳ Ｐゴシック" pitchFamily="28" charset="-128"/>
              </a:rPr>
              <a:t>doda, Luga.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altLang="en-US" sz="2800" smtClean="0">
                <a:ea typeface="ＭＳ Ｐゴシック" pitchFamily="28" charset="-128"/>
              </a:rPr>
              <a:t>Luga:			Ha!  Hadi!  Gesdi </a:t>
            </a:r>
            <a:r>
              <a:rPr lang="es-MX" altLang="en-US" sz="2800" b="1" smtClean="0">
                <a:ea typeface="ＭＳ Ｐゴシック" pitchFamily="28" charset="-128"/>
              </a:rPr>
              <a:t>sgi</a:t>
            </a:r>
            <a:r>
              <a:rPr lang="es-MX" altLang="en-US" sz="2800" smtClean="0">
                <a:ea typeface="ＭＳ Ｐゴシック" pitchFamily="28" charset="-128"/>
              </a:rPr>
              <a:t>doda yigi!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altLang="en-US" sz="2800" smtClean="0">
                <a:ea typeface="ＭＳ Ｐゴシック" pitchFamily="28" charset="-128"/>
              </a:rPr>
              <a:t>Le'a:			</a:t>
            </a:r>
            <a:r>
              <a:rPr lang="es-MX" altLang="en-US" sz="2800" b="1" smtClean="0">
                <a:ea typeface="ＭＳ Ｐゴシック" pitchFamily="28" charset="-128"/>
              </a:rPr>
              <a:t>Igini</a:t>
            </a:r>
            <a:r>
              <a:rPr lang="es-MX" altLang="en-US" sz="2800" smtClean="0">
                <a:ea typeface="ＭＳ Ｐゴシック" pitchFamily="28" charset="-128"/>
              </a:rPr>
              <a:t>doda, Luga.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altLang="en-US" sz="2800" smtClean="0">
                <a:ea typeface="ＭＳ Ｐゴシック" pitchFamily="28" charset="-128"/>
              </a:rPr>
              <a:t>Luga:			Do gi?  </a:t>
            </a:r>
            <a:r>
              <a:rPr lang="es-MX" altLang="en-US" sz="2800" b="1" smtClean="0">
                <a:ea typeface="ＭＳ Ｐゴシック" pitchFamily="28" charset="-128"/>
              </a:rPr>
              <a:t>Sgi</a:t>
            </a:r>
            <a:r>
              <a:rPr lang="es-MX" altLang="en-US" sz="2800" smtClean="0">
                <a:ea typeface="ＭＳ Ｐゴシック" pitchFamily="28" charset="-128"/>
              </a:rPr>
              <a:t>do'i-tsu?</a:t>
            </a:r>
            <a:endParaRPr lang="en-US" altLang="en-US" sz="2800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94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Types of Nouns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Simple Nouns</a:t>
            </a:r>
          </a:p>
          <a:p>
            <a:pPr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Simple Nouns do not change.  They do not take plural marking.  Plural marking is carried on the verb.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nuna</a:t>
            </a:r>
            <a:r>
              <a:rPr lang="en-US" altLang="en-US" dirty="0" smtClean="0">
                <a:ea typeface="ＭＳ Ｐゴシック" pitchFamily="28" charset="-128"/>
              </a:rPr>
              <a:t>		</a:t>
            </a:r>
            <a:r>
              <a:rPr lang="en-US" altLang="en-US" dirty="0" err="1" smtClean="0">
                <a:ea typeface="ＭＳ Ｐゴシック" pitchFamily="28" charset="-128"/>
              </a:rPr>
              <a:t>svgta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err="1" smtClean="0">
                <a:ea typeface="ＭＳ Ｐゴシック" pitchFamily="28" charset="-128"/>
              </a:rPr>
              <a:t>tsuhla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err="1" smtClean="0">
                <a:ea typeface="ＭＳ Ｐゴシック" pitchFamily="28" charset="-128"/>
              </a:rPr>
              <a:t>gadu</a:t>
            </a:r>
            <a:endParaRPr lang="en-US" altLang="en-US" dirty="0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potato	apple		fox		bread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wesa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err="1" smtClean="0">
                <a:ea typeface="ＭＳ Ｐゴシック" pitchFamily="28" charset="-128"/>
              </a:rPr>
              <a:t>inada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smtClean="0">
                <a:ea typeface="ＭＳ Ｐゴシック" pitchFamily="28" charset="-128"/>
              </a:rPr>
              <a:t>	</a:t>
            </a:r>
            <a:r>
              <a:rPr lang="en-US" altLang="en-US" dirty="0" err="1" smtClean="0">
                <a:ea typeface="ＭＳ Ｐゴシック" pitchFamily="28" charset="-128"/>
              </a:rPr>
              <a:t>yona</a:t>
            </a:r>
            <a:r>
              <a:rPr lang="en-US" altLang="en-US" dirty="0" smtClean="0">
                <a:ea typeface="ＭＳ Ｐゴシック" pitchFamily="28" charset="-128"/>
              </a:rPr>
              <a:t>		</a:t>
            </a:r>
            <a:r>
              <a:rPr lang="en-US" altLang="en-US" dirty="0" err="1" smtClean="0">
                <a:ea typeface="ＭＳ Ｐゴシック" pitchFamily="28" charset="-128"/>
              </a:rPr>
              <a:t>nvda</a:t>
            </a:r>
            <a:endParaRPr lang="en-US" altLang="en-US" dirty="0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cat		snake		bear		sun/moon</a:t>
            </a:r>
            <a:endParaRPr lang="en-US" altLang="en-US" dirty="0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57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Verb Carries Plural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Tsuhlasg</a:t>
            </a:r>
            <a:r>
              <a:rPr lang="en-US" dirty="0" smtClean="0"/>
              <a:t> </a:t>
            </a:r>
            <a:r>
              <a:rPr lang="en-US" dirty="0" err="1" smtClean="0"/>
              <a:t>higowatiha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2060452" cy="3499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4" y="2376383"/>
            <a:ext cx="4322069" cy="38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6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Verb Carries Plural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Tsuhlasg</a:t>
            </a:r>
            <a:r>
              <a:rPr lang="en-US" dirty="0" smtClean="0"/>
              <a:t> </a:t>
            </a:r>
            <a:r>
              <a:rPr lang="en-US" dirty="0" err="1" smtClean="0"/>
              <a:t>dehigowatiha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8" y="2348880"/>
            <a:ext cx="1509227" cy="2563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5" y="2348880"/>
            <a:ext cx="1509227" cy="2563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1509227" cy="25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0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Verb Carries Plural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Simple nouns do not change.  The verb indicates the plural of the noun.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Nunasg</a:t>
            </a:r>
            <a:r>
              <a:rPr lang="en-US" dirty="0" smtClean="0"/>
              <a:t> </a:t>
            </a:r>
            <a:r>
              <a:rPr lang="en-US" dirty="0" err="1" smtClean="0"/>
              <a:t>tsaduliha</a:t>
            </a:r>
            <a:r>
              <a:rPr lang="en-US" dirty="0" smtClean="0"/>
              <a:t>?	Do you want a potato?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Nunasg</a:t>
            </a:r>
            <a:r>
              <a:rPr lang="en-US" dirty="0" smtClean="0"/>
              <a:t> </a:t>
            </a:r>
            <a:r>
              <a:rPr lang="en-US" dirty="0" err="1" smtClean="0"/>
              <a:t>detsaduliha</a:t>
            </a:r>
            <a:r>
              <a:rPr lang="en-US" dirty="0" smtClean="0"/>
              <a:t>?	Do you want potatoes?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Hvga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nuna</a:t>
            </a:r>
            <a:r>
              <a:rPr lang="en-US" dirty="0" smtClean="0"/>
              <a:t> </a:t>
            </a:r>
            <a:r>
              <a:rPr lang="en-US" dirty="0" err="1" smtClean="0"/>
              <a:t>detsaduliha</a:t>
            </a:r>
            <a:r>
              <a:rPr lang="en-US" dirty="0" smtClean="0"/>
              <a:t>?  </a:t>
            </a:r>
          </a:p>
          <a:p>
            <a:pPr marL="0" indent="0">
              <a:buNone/>
            </a:pPr>
            <a:r>
              <a:rPr lang="en-US" dirty="0" smtClean="0"/>
              <a:t>How many potatoes do you want?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0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2.  Possessed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Possessed Nouns show Person marking for the possessor.  </a:t>
            </a:r>
            <a:r>
              <a:rPr lang="en-US" altLang="en-US" dirty="0" smtClean="0">
                <a:ea typeface="ＭＳ Ｐゴシック" pitchFamily="28" charset="-128"/>
              </a:rPr>
              <a:t>Possessed Nouns are marked for Plural.  Clothes </a:t>
            </a:r>
            <a:r>
              <a:rPr lang="en-US" altLang="en-US" dirty="0" smtClean="0">
                <a:ea typeface="ＭＳ Ｐゴシック" pitchFamily="28" charset="-128"/>
              </a:rPr>
              <a:t>and Body.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>
              <a:ea typeface="ＭＳ Ｐゴシック" pitchFamily="2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Agi</a:t>
            </a:r>
            <a:r>
              <a:rPr lang="en-US" altLang="en-US" dirty="0" smtClean="0">
                <a:ea typeface="ＭＳ Ｐゴシック" pitchFamily="28" charset="-128"/>
              </a:rPr>
              <a:t>-/</a:t>
            </a:r>
            <a:r>
              <a:rPr lang="en-US" altLang="en-US" dirty="0" err="1" smtClean="0">
                <a:ea typeface="ＭＳ Ｐゴシック" pitchFamily="28" charset="-128"/>
              </a:rPr>
              <a:t>Agw</a:t>
            </a:r>
            <a:r>
              <a:rPr lang="en-US" altLang="en-US" dirty="0" smtClean="0">
                <a:ea typeface="ＭＳ Ｐゴシック" pitchFamily="28" charset="-128"/>
              </a:rPr>
              <a:t>- Set ‘shirt’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agwahnawo’i</a:t>
            </a:r>
            <a:r>
              <a:rPr lang="en-US" altLang="en-US" dirty="0" smtClean="0">
                <a:ea typeface="ＭＳ Ｐゴシック" pitchFamily="28" charset="-128"/>
              </a:rPr>
              <a:t>		</a:t>
            </a:r>
            <a:r>
              <a:rPr lang="en-US" altLang="en-US" dirty="0" err="1">
                <a:ea typeface="ＭＳ Ｐゴシック" pitchFamily="28" charset="-128"/>
              </a:rPr>
              <a:t>u</a:t>
            </a:r>
            <a:r>
              <a:rPr lang="en-US" altLang="en-US" dirty="0" err="1" smtClean="0">
                <a:ea typeface="ＭＳ Ｐゴシック" pitchFamily="28" charset="-128"/>
              </a:rPr>
              <a:t>hnawo’i</a:t>
            </a:r>
            <a:endParaRPr lang="en-US" altLang="en-US" dirty="0" smtClean="0">
              <a:ea typeface="ＭＳ Ｐゴシック" pitchFamily="2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>
              <a:ea typeface="ＭＳ Ｐゴシック" pitchFamily="2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Tsi</a:t>
            </a:r>
            <a:r>
              <a:rPr lang="en-US" altLang="en-US" dirty="0" smtClean="0">
                <a:ea typeface="ＭＳ Ｐゴシック" pitchFamily="28" charset="-128"/>
              </a:rPr>
              <a:t>-/G- Set ‘ears’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ditsilena</a:t>
            </a:r>
            <a:r>
              <a:rPr lang="en-US" altLang="en-US" dirty="0" smtClean="0">
                <a:ea typeface="ＭＳ Ｐゴシック" pitchFamily="28" charset="-128"/>
              </a:rPr>
              <a:t>			</a:t>
            </a:r>
            <a:r>
              <a:rPr lang="en-US" altLang="en-US" dirty="0" err="1" smtClean="0">
                <a:ea typeface="ＭＳ Ｐゴシック" pitchFamily="28" charset="-128"/>
              </a:rPr>
              <a:t>digalena</a:t>
            </a:r>
            <a:r>
              <a:rPr lang="en-US" altLang="en-US" dirty="0" smtClean="0">
                <a:ea typeface="ＭＳ Ｐゴシック" pitchFamily="2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37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2.  Possessed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Possessed Nouns show Person marking for the possessor.  </a:t>
            </a:r>
            <a:r>
              <a:rPr lang="en-US" altLang="en-US" dirty="0" smtClean="0">
                <a:ea typeface="ＭＳ Ｐゴシック" pitchFamily="28" charset="-128"/>
              </a:rPr>
              <a:t>Possessed Nouns are marked for Plural.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2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agwoyeni</a:t>
            </a:r>
            <a:r>
              <a:rPr lang="en-US" altLang="en-US" dirty="0">
                <a:ea typeface="ＭＳ Ｐゴシック" pitchFamily="28" charset="-128"/>
              </a:rPr>
              <a:t>	</a:t>
            </a:r>
            <a:r>
              <a:rPr lang="en-US" altLang="en-US" dirty="0" smtClean="0">
                <a:ea typeface="ＭＳ Ｐゴシック" pitchFamily="28" charset="-128"/>
              </a:rPr>
              <a:t>my hand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digwoyeni</a:t>
            </a:r>
            <a:r>
              <a:rPr lang="en-US" altLang="en-US" dirty="0" smtClean="0">
                <a:ea typeface="ＭＳ Ｐゴシック" pitchFamily="28" charset="-128"/>
              </a:rPr>
              <a:t>	my hands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2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agw</a:t>
            </a:r>
            <a:r>
              <a:rPr lang="en-US" altLang="en-US" dirty="0" smtClean="0">
                <a:ea typeface="ＭＳ Ｐゴシック" pitchFamily="28" charset="-128"/>
              </a:rPr>
              <a:t>- ~ </a:t>
            </a:r>
            <a:r>
              <a:rPr lang="en-US" altLang="en-US" dirty="0" err="1" smtClean="0">
                <a:ea typeface="ＭＳ Ｐゴシック" pitchFamily="28" charset="-128"/>
              </a:rPr>
              <a:t>uw</a:t>
            </a:r>
            <a:r>
              <a:rPr lang="en-US" altLang="en-US" dirty="0" smtClean="0">
                <a:ea typeface="ＭＳ Ｐゴシック" pitchFamily="28" charset="-128"/>
              </a:rPr>
              <a:t>- Vowel Stem Pronoun Pattern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with </a:t>
            </a:r>
            <a:r>
              <a:rPr lang="en-US" altLang="en-US" dirty="0" err="1" smtClean="0">
                <a:ea typeface="ＭＳ Ｐゴシック" pitchFamily="28" charset="-128"/>
              </a:rPr>
              <a:t>ts</a:t>
            </a:r>
            <a:r>
              <a:rPr lang="en-US" altLang="en-US" dirty="0" smtClean="0">
                <a:ea typeface="ＭＳ Ｐゴシック" pitchFamily="28" charset="-128"/>
              </a:rPr>
              <a:t>- Plural before u and o, di- Plural elsewhere.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>
              <a:ea typeface="ＭＳ Ｐゴシック" pitchFamily="2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3781953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5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2.  Possessed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Possessed Nouns show Person marking for the possessor.  </a:t>
            </a:r>
            <a:r>
              <a:rPr lang="en-US" altLang="en-US" dirty="0" smtClean="0">
                <a:ea typeface="ＭＳ Ｐゴシック" pitchFamily="28" charset="-128"/>
              </a:rPr>
              <a:t>Possessed Nouns are marked for Plural.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2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tsinvsgeni</a:t>
            </a:r>
            <a:r>
              <a:rPr lang="en-US" altLang="en-US" dirty="0">
                <a:ea typeface="ＭＳ Ｐゴシック" pitchFamily="28" charset="-128"/>
              </a:rPr>
              <a:t>	</a:t>
            </a:r>
            <a:r>
              <a:rPr lang="en-US" altLang="en-US" dirty="0" smtClean="0">
                <a:ea typeface="ＭＳ Ｐゴシック" pitchFamily="28" charset="-128"/>
              </a:rPr>
              <a:t>my leg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ditsinvsgeni</a:t>
            </a:r>
            <a:r>
              <a:rPr lang="en-US" altLang="en-US" dirty="0" smtClean="0">
                <a:ea typeface="ＭＳ Ｐゴシック" pitchFamily="28" charset="-128"/>
              </a:rPr>
              <a:t> my legs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2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ea typeface="ＭＳ Ｐゴシック" pitchFamily="28" charset="-128"/>
              </a:rPr>
              <a:t>tsi</a:t>
            </a:r>
            <a:r>
              <a:rPr lang="en-US" altLang="en-US" dirty="0" smtClean="0">
                <a:ea typeface="ＭＳ Ｐゴシック" pitchFamily="28" charset="-128"/>
              </a:rPr>
              <a:t>- ~ </a:t>
            </a:r>
            <a:r>
              <a:rPr lang="en-US" altLang="en-US" dirty="0" err="1" smtClean="0">
                <a:ea typeface="ＭＳ Ｐゴシック" pitchFamily="28" charset="-128"/>
              </a:rPr>
              <a:t>ga</a:t>
            </a:r>
            <a:r>
              <a:rPr lang="en-US" altLang="en-US" dirty="0" smtClean="0">
                <a:ea typeface="ＭＳ Ｐゴシック" pitchFamily="28" charset="-128"/>
              </a:rPr>
              <a:t>- Consonant Stem Pronoun Pattern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ea typeface="ＭＳ Ｐゴシック" pitchFamily="28" charset="-128"/>
              </a:rPr>
              <a:t>with </a:t>
            </a:r>
            <a:r>
              <a:rPr lang="en-US" altLang="en-US" dirty="0" err="1" smtClean="0">
                <a:ea typeface="ＭＳ Ｐゴシック" pitchFamily="28" charset="-128"/>
              </a:rPr>
              <a:t>ts</a:t>
            </a:r>
            <a:r>
              <a:rPr lang="en-US" altLang="en-US" dirty="0" smtClean="0">
                <a:ea typeface="ＭＳ Ｐゴシック" pitchFamily="28" charset="-128"/>
              </a:rPr>
              <a:t>- Plural before o, di- Plural elsewhere.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>
              <a:ea typeface="ＭＳ Ｐゴシック" pitchFamily="2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4667902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ea typeface="ＭＳ Ｐゴシック" pitchFamily="28" charset="-128"/>
              </a:rPr>
              <a:t>3. Human Reference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Nouns that refer to humans often take Tsi-/G- Set Pronouns that reference the Person of the human.</a:t>
            </a:r>
          </a:p>
          <a:p>
            <a:pPr>
              <a:buFontTx/>
              <a:buNone/>
            </a:pPr>
            <a:endParaRPr lang="en-US" altLang="en-US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tsisgaya		asgaya	man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tsigehya		agehya	woman</a:t>
            </a:r>
          </a:p>
          <a:p>
            <a:pPr>
              <a:buFontTx/>
              <a:buNone/>
            </a:pPr>
            <a:endParaRPr lang="en-US" altLang="en-US" smtClean="0">
              <a:ea typeface="ＭＳ Ｐゴシック" pitchFamily="28" charset="-128"/>
            </a:endParaRPr>
          </a:p>
          <a:p>
            <a:pPr>
              <a:buFontTx/>
              <a:buNone/>
            </a:pPr>
            <a:r>
              <a:rPr lang="en-US" altLang="en-US" smtClean="0">
                <a:ea typeface="ＭＳ Ｐゴシック" pitchFamily="28" charset="-128"/>
              </a:rPr>
              <a:t>Otsitsutsa tsigesv …when we were boys…</a:t>
            </a:r>
          </a:p>
        </p:txBody>
      </p:sp>
    </p:spTree>
    <p:extLst>
      <p:ext uri="{BB962C8B-B14F-4D97-AF65-F5344CB8AC3E}">
        <p14:creationId xmlns:p14="http://schemas.microsoft.com/office/powerpoint/2010/main" val="410773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294</Words>
  <Application>Microsoft Office PowerPoint</Application>
  <PresentationFormat>On-screen Show (4:3)</PresentationFormat>
  <Paragraphs>108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ᏣᎳᎩ ᎦᏬᏂᎯᏍᏗ 132</vt:lpstr>
      <vt:lpstr>Types of Nouns</vt:lpstr>
      <vt:lpstr>Verb Carries Plural</vt:lpstr>
      <vt:lpstr>Verb Carries Plural</vt:lpstr>
      <vt:lpstr>Verb Carries Plural</vt:lpstr>
      <vt:lpstr>2.  Possessed</vt:lpstr>
      <vt:lpstr>2.  Possessed</vt:lpstr>
      <vt:lpstr>2.  Possessed</vt:lpstr>
      <vt:lpstr>3. Human Reference</vt:lpstr>
      <vt:lpstr>3. Human Reference</vt:lpstr>
      <vt:lpstr>4.  Relationship</vt:lpstr>
      <vt:lpstr>Vocabulary</vt:lpstr>
      <vt:lpstr>4.  Relationship</vt:lpstr>
      <vt:lpstr>Vocabulary</vt:lpstr>
      <vt:lpstr>4.  Relationship</vt:lpstr>
      <vt:lpstr>Family Dialogue</vt:lpstr>
    </vt:vector>
  </TitlesOfParts>
  <Company>Western Carolina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ᎦᏬᏂᎯᏍᏗ 101</dc:title>
  <dc:creator>WCUUser</dc:creator>
  <cp:lastModifiedBy>WCUUser</cp:lastModifiedBy>
  <cp:revision>109</cp:revision>
  <dcterms:created xsi:type="dcterms:W3CDTF">2013-12-02T20:40:26Z</dcterms:created>
  <dcterms:modified xsi:type="dcterms:W3CDTF">2014-03-26T12:17:57Z</dcterms:modified>
</cp:coreProperties>
</file>